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6" r:id="rId4"/>
  </p:sldMasterIdLst>
  <p:notesMasterIdLst>
    <p:notesMasterId r:id="rId35"/>
  </p:notesMasterIdLst>
  <p:handoutMasterIdLst>
    <p:handoutMasterId r:id="rId36"/>
  </p:handoutMasterIdLst>
  <p:sldIdLst>
    <p:sldId id="262" r:id="rId5"/>
    <p:sldId id="268" r:id="rId6"/>
    <p:sldId id="270" r:id="rId7"/>
    <p:sldId id="271" r:id="rId8"/>
    <p:sldId id="272" r:id="rId9"/>
    <p:sldId id="273" r:id="rId10"/>
    <p:sldId id="274" r:id="rId11"/>
    <p:sldId id="293" r:id="rId12"/>
    <p:sldId id="275" r:id="rId13"/>
    <p:sldId id="276" r:id="rId14"/>
    <p:sldId id="277" r:id="rId15"/>
    <p:sldId id="279" r:id="rId16"/>
    <p:sldId id="280" r:id="rId17"/>
    <p:sldId id="281" r:id="rId18"/>
    <p:sldId id="278" r:id="rId19"/>
    <p:sldId id="282" r:id="rId20"/>
    <p:sldId id="283" r:id="rId21"/>
    <p:sldId id="294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5" r:id="rId32"/>
    <p:sldId id="296" r:id="rId33"/>
    <p:sldId id="26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29AEF6-1EC8-44A1-BF5F-99EBB940E11F}" v="6" dt="2024-05-08T10:11:00.0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88" autoAdjust="0"/>
  </p:normalViewPr>
  <p:slideViewPr>
    <p:cSldViewPr snapToGrid="0" snapToObjects="1">
      <p:cViewPr varScale="1">
        <p:scale>
          <a:sx n="144" d="100"/>
          <a:sy n="144" d="100"/>
        </p:scale>
        <p:origin x="13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islav Popović" userId="842cfe5faca2689d" providerId="LiveId" clId="{3B29AEF6-1EC8-44A1-BF5F-99EBB940E11F}"/>
    <pc:docChg chg="undo redo custSel modSld">
      <pc:chgData name="Branislav Popović" userId="842cfe5faca2689d" providerId="LiveId" clId="{3B29AEF6-1EC8-44A1-BF5F-99EBB940E11F}" dt="2024-05-08T10:14:48.107" v="266" actId="20577"/>
      <pc:docMkLst>
        <pc:docMk/>
      </pc:docMkLst>
      <pc:sldChg chg="modSp mod">
        <pc:chgData name="Branislav Popović" userId="842cfe5faca2689d" providerId="LiveId" clId="{3B29AEF6-1EC8-44A1-BF5F-99EBB940E11F}" dt="2024-05-08T09:50:59.658" v="203" actId="20577"/>
        <pc:sldMkLst>
          <pc:docMk/>
          <pc:sldMk cId="538061945" sldId="267"/>
        </pc:sldMkLst>
        <pc:spChg chg="mod">
          <ac:chgData name="Branislav Popović" userId="842cfe5faca2689d" providerId="LiveId" clId="{3B29AEF6-1EC8-44A1-BF5F-99EBB940E11F}" dt="2024-05-08T09:50:59.658" v="203" actId="20577"/>
          <ac:spMkLst>
            <pc:docMk/>
            <pc:sldMk cId="538061945" sldId="267"/>
            <ac:spMk id="4" creationId="{D49C5163-C20C-4544-B7B1-4C17B8DBE161}"/>
          </ac:spMkLst>
        </pc:spChg>
      </pc:sldChg>
      <pc:sldChg chg="modSp mod">
        <pc:chgData name="Branislav Popović" userId="842cfe5faca2689d" providerId="LiveId" clId="{3B29AEF6-1EC8-44A1-BF5F-99EBB940E11F}" dt="2024-05-08T09:52:38.907" v="218" actId="20577"/>
        <pc:sldMkLst>
          <pc:docMk/>
          <pc:sldMk cId="35996080" sldId="268"/>
        </pc:sldMkLst>
        <pc:spChg chg="mod">
          <ac:chgData name="Branislav Popović" userId="842cfe5faca2689d" providerId="LiveId" clId="{3B29AEF6-1EC8-44A1-BF5F-99EBB940E11F}" dt="2024-05-08T09:52:38.907" v="218" actId="20577"/>
          <ac:spMkLst>
            <pc:docMk/>
            <pc:sldMk cId="35996080" sldId="268"/>
            <ac:spMk id="3" creationId="{0F8A9B84-F2B5-AE84-5D68-5A2BF1AE9522}"/>
          </ac:spMkLst>
        </pc:spChg>
      </pc:sldChg>
      <pc:sldChg chg="modSp mod">
        <pc:chgData name="Branislav Popović" userId="842cfe5faca2689d" providerId="LiveId" clId="{3B29AEF6-1EC8-44A1-BF5F-99EBB940E11F}" dt="2024-05-08T10:14:48.107" v="266" actId="20577"/>
        <pc:sldMkLst>
          <pc:docMk/>
          <pc:sldMk cId="1654223310" sldId="271"/>
        </pc:sldMkLst>
        <pc:spChg chg="mod">
          <ac:chgData name="Branislav Popović" userId="842cfe5faca2689d" providerId="LiveId" clId="{3B29AEF6-1EC8-44A1-BF5F-99EBB940E11F}" dt="2024-05-08T10:14:48.107" v="266" actId="20577"/>
          <ac:spMkLst>
            <pc:docMk/>
            <pc:sldMk cId="1654223310" sldId="271"/>
            <ac:spMk id="3" creationId="{0F8A9B84-F2B5-AE84-5D68-5A2BF1AE9522}"/>
          </ac:spMkLst>
        </pc:spChg>
      </pc:sldChg>
      <pc:sldChg chg="modSp mod">
        <pc:chgData name="Branislav Popović" userId="842cfe5faca2689d" providerId="LiveId" clId="{3B29AEF6-1EC8-44A1-BF5F-99EBB940E11F}" dt="2024-05-08T09:42:05.508" v="63" actId="6549"/>
        <pc:sldMkLst>
          <pc:docMk/>
          <pc:sldMk cId="1955693311" sldId="273"/>
        </pc:sldMkLst>
        <pc:spChg chg="mod">
          <ac:chgData name="Branislav Popović" userId="842cfe5faca2689d" providerId="LiveId" clId="{3B29AEF6-1EC8-44A1-BF5F-99EBB940E11F}" dt="2024-05-08T09:42:05.508" v="63" actId="6549"/>
          <ac:spMkLst>
            <pc:docMk/>
            <pc:sldMk cId="1955693311" sldId="273"/>
            <ac:spMk id="3" creationId="{0F8A9B84-F2B5-AE84-5D68-5A2BF1AE9522}"/>
          </ac:spMkLst>
        </pc:spChg>
      </pc:sldChg>
      <pc:sldChg chg="modSp mod">
        <pc:chgData name="Branislav Popović" userId="842cfe5faca2689d" providerId="LiveId" clId="{3B29AEF6-1EC8-44A1-BF5F-99EBB940E11F}" dt="2024-05-08T03:51:37.802" v="6" actId="20577"/>
        <pc:sldMkLst>
          <pc:docMk/>
          <pc:sldMk cId="2886506714" sldId="276"/>
        </pc:sldMkLst>
        <pc:spChg chg="mod">
          <ac:chgData name="Branislav Popović" userId="842cfe5faca2689d" providerId="LiveId" clId="{3B29AEF6-1EC8-44A1-BF5F-99EBB940E11F}" dt="2024-05-08T03:51:37.802" v="6" actId="20577"/>
          <ac:spMkLst>
            <pc:docMk/>
            <pc:sldMk cId="2886506714" sldId="276"/>
            <ac:spMk id="14" creationId="{280CA597-25F3-729C-B856-4E3F22CE55BE}"/>
          </ac:spMkLst>
        </pc:spChg>
      </pc:sldChg>
      <pc:sldChg chg="modSp mod">
        <pc:chgData name="Branislav Popović" userId="842cfe5faca2689d" providerId="LiveId" clId="{3B29AEF6-1EC8-44A1-BF5F-99EBB940E11F}" dt="2024-05-08T03:51:45.353" v="7"/>
        <pc:sldMkLst>
          <pc:docMk/>
          <pc:sldMk cId="2098120544" sldId="277"/>
        </pc:sldMkLst>
        <pc:spChg chg="mod">
          <ac:chgData name="Branislav Popović" userId="842cfe5faca2689d" providerId="LiveId" clId="{3B29AEF6-1EC8-44A1-BF5F-99EBB940E11F}" dt="2024-05-08T03:51:45.353" v="7"/>
          <ac:spMkLst>
            <pc:docMk/>
            <pc:sldMk cId="2098120544" sldId="277"/>
            <ac:spMk id="14" creationId="{280CA597-25F3-729C-B856-4E3F22CE55BE}"/>
          </ac:spMkLst>
        </pc:spChg>
      </pc:sldChg>
      <pc:sldChg chg="modSp mod">
        <pc:chgData name="Branislav Popović" userId="842cfe5faca2689d" providerId="LiveId" clId="{3B29AEF6-1EC8-44A1-BF5F-99EBB940E11F}" dt="2024-05-08T03:52:04.302" v="11"/>
        <pc:sldMkLst>
          <pc:docMk/>
          <pc:sldMk cId="2218430029" sldId="278"/>
        </pc:sldMkLst>
        <pc:spChg chg="mod">
          <ac:chgData name="Branislav Popović" userId="842cfe5faca2689d" providerId="LiveId" clId="{3B29AEF6-1EC8-44A1-BF5F-99EBB940E11F}" dt="2024-05-08T03:52:04.302" v="11"/>
          <ac:spMkLst>
            <pc:docMk/>
            <pc:sldMk cId="2218430029" sldId="278"/>
            <ac:spMk id="14" creationId="{280CA597-25F3-729C-B856-4E3F22CE55BE}"/>
          </ac:spMkLst>
        </pc:spChg>
      </pc:sldChg>
      <pc:sldChg chg="modSp mod">
        <pc:chgData name="Branislav Popović" userId="842cfe5faca2689d" providerId="LiveId" clId="{3B29AEF6-1EC8-44A1-BF5F-99EBB940E11F}" dt="2024-05-08T03:51:49.349" v="8"/>
        <pc:sldMkLst>
          <pc:docMk/>
          <pc:sldMk cId="2710183672" sldId="279"/>
        </pc:sldMkLst>
        <pc:spChg chg="mod">
          <ac:chgData name="Branislav Popović" userId="842cfe5faca2689d" providerId="LiveId" clId="{3B29AEF6-1EC8-44A1-BF5F-99EBB940E11F}" dt="2024-05-08T03:51:49.349" v="8"/>
          <ac:spMkLst>
            <pc:docMk/>
            <pc:sldMk cId="2710183672" sldId="279"/>
            <ac:spMk id="14" creationId="{280CA597-25F3-729C-B856-4E3F22CE55BE}"/>
          </ac:spMkLst>
        </pc:spChg>
      </pc:sldChg>
      <pc:sldChg chg="modSp mod">
        <pc:chgData name="Branislav Popović" userId="842cfe5faca2689d" providerId="LiveId" clId="{3B29AEF6-1EC8-44A1-BF5F-99EBB940E11F}" dt="2024-05-08T03:51:56.131" v="9"/>
        <pc:sldMkLst>
          <pc:docMk/>
          <pc:sldMk cId="1812506152" sldId="280"/>
        </pc:sldMkLst>
        <pc:spChg chg="mod">
          <ac:chgData name="Branislav Popović" userId="842cfe5faca2689d" providerId="LiveId" clId="{3B29AEF6-1EC8-44A1-BF5F-99EBB940E11F}" dt="2024-05-08T03:51:56.131" v="9"/>
          <ac:spMkLst>
            <pc:docMk/>
            <pc:sldMk cId="1812506152" sldId="280"/>
            <ac:spMk id="14" creationId="{280CA597-25F3-729C-B856-4E3F22CE55BE}"/>
          </ac:spMkLst>
        </pc:spChg>
      </pc:sldChg>
      <pc:sldChg chg="modSp mod">
        <pc:chgData name="Branislav Popović" userId="842cfe5faca2689d" providerId="LiveId" clId="{3B29AEF6-1EC8-44A1-BF5F-99EBB940E11F}" dt="2024-05-08T03:52:00.355" v="10"/>
        <pc:sldMkLst>
          <pc:docMk/>
          <pc:sldMk cId="1252756181" sldId="281"/>
        </pc:sldMkLst>
        <pc:spChg chg="mod">
          <ac:chgData name="Branislav Popović" userId="842cfe5faca2689d" providerId="LiveId" clId="{3B29AEF6-1EC8-44A1-BF5F-99EBB940E11F}" dt="2024-05-08T03:52:00.355" v="10"/>
          <ac:spMkLst>
            <pc:docMk/>
            <pc:sldMk cId="1252756181" sldId="281"/>
            <ac:spMk id="14" creationId="{280CA597-25F3-729C-B856-4E3F22CE55BE}"/>
          </ac:spMkLst>
        </pc:spChg>
      </pc:sldChg>
      <pc:sldChg chg="modSp mod">
        <pc:chgData name="Branislav Popović" userId="842cfe5faca2689d" providerId="LiveId" clId="{3B29AEF6-1EC8-44A1-BF5F-99EBB940E11F}" dt="2024-05-08T03:52:33.734" v="12"/>
        <pc:sldMkLst>
          <pc:docMk/>
          <pc:sldMk cId="3550288082" sldId="285"/>
        </pc:sldMkLst>
        <pc:spChg chg="mod">
          <ac:chgData name="Branislav Popović" userId="842cfe5faca2689d" providerId="LiveId" clId="{3B29AEF6-1EC8-44A1-BF5F-99EBB940E11F}" dt="2024-05-08T03:52:33.734" v="12"/>
          <ac:spMkLst>
            <pc:docMk/>
            <pc:sldMk cId="3550288082" sldId="285"/>
            <ac:spMk id="14" creationId="{280CA597-25F3-729C-B856-4E3F22CE55BE}"/>
          </ac:spMkLst>
        </pc:spChg>
      </pc:sldChg>
      <pc:sldChg chg="modSp mod">
        <pc:chgData name="Branislav Popović" userId="842cfe5faca2689d" providerId="LiveId" clId="{3B29AEF6-1EC8-44A1-BF5F-99EBB940E11F}" dt="2024-05-08T03:52:37.766" v="13"/>
        <pc:sldMkLst>
          <pc:docMk/>
          <pc:sldMk cId="1004616997" sldId="286"/>
        </pc:sldMkLst>
        <pc:spChg chg="mod">
          <ac:chgData name="Branislav Popović" userId="842cfe5faca2689d" providerId="LiveId" clId="{3B29AEF6-1EC8-44A1-BF5F-99EBB940E11F}" dt="2024-05-08T03:52:37.766" v="13"/>
          <ac:spMkLst>
            <pc:docMk/>
            <pc:sldMk cId="1004616997" sldId="286"/>
            <ac:spMk id="14" creationId="{280CA597-25F3-729C-B856-4E3F22CE55BE}"/>
          </ac:spMkLst>
        </pc:spChg>
      </pc:sldChg>
      <pc:sldChg chg="modSp mod">
        <pc:chgData name="Branislav Popović" userId="842cfe5faca2689d" providerId="LiveId" clId="{3B29AEF6-1EC8-44A1-BF5F-99EBB940E11F}" dt="2024-05-08T03:52:40.865" v="14"/>
        <pc:sldMkLst>
          <pc:docMk/>
          <pc:sldMk cId="3956990900" sldId="287"/>
        </pc:sldMkLst>
        <pc:spChg chg="mod">
          <ac:chgData name="Branislav Popović" userId="842cfe5faca2689d" providerId="LiveId" clId="{3B29AEF6-1EC8-44A1-BF5F-99EBB940E11F}" dt="2024-05-08T03:52:40.865" v="14"/>
          <ac:spMkLst>
            <pc:docMk/>
            <pc:sldMk cId="3956990900" sldId="287"/>
            <ac:spMk id="14" creationId="{280CA597-25F3-729C-B856-4E3F22CE55BE}"/>
          </ac:spMkLst>
        </pc:spChg>
      </pc:sldChg>
      <pc:sldChg chg="modSp mod">
        <pc:chgData name="Branislav Popović" userId="842cfe5faca2689d" providerId="LiveId" clId="{3B29AEF6-1EC8-44A1-BF5F-99EBB940E11F}" dt="2024-05-08T03:52:44.827" v="15"/>
        <pc:sldMkLst>
          <pc:docMk/>
          <pc:sldMk cId="4036683346" sldId="288"/>
        </pc:sldMkLst>
        <pc:spChg chg="mod">
          <ac:chgData name="Branislav Popović" userId="842cfe5faca2689d" providerId="LiveId" clId="{3B29AEF6-1EC8-44A1-BF5F-99EBB940E11F}" dt="2024-05-08T03:52:44.827" v="15"/>
          <ac:spMkLst>
            <pc:docMk/>
            <pc:sldMk cId="4036683346" sldId="288"/>
            <ac:spMk id="14" creationId="{280CA597-25F3-729C-B856-4E3F22CE55BE}"/>
          </ac:spMkLst>
        </pc:spChg>
      </pc:sldChg>
      <pc:sldChg chg="modSp mod">
        <pc:chgData name="Branislav Popović" userId="842cfe5faca2689d" providerId="LiveId" clId="{3B29AEF6-1EC8-44A1-BF5F-99EBB940E11F}" dt="2024-05-08T03:52:48.118" v="16"/>
        <pc:sldMkLst>
          <pc:docMk/>
          <pc:sldMk cId="769761349" sldId="289"/>
        </pc:sldMkLst>
        <pc:spChg chg="mod">
          <ac:chgData name="Branislav Popović" userId="842cfe5faca2689d" providerId="LiveId" clId="{3B29AEF6-1EC8-44A1-BF5F-99EBB940E11F}" dt="2024-05-08T03:52:48.118" v="16"/>
          <ac:spMkLst>
            <pc:docMk/>
            <pc:sldMk cId="769761349" sldId="289"/>
            <ac:spMk id="14" creationId="{280CA597-25F3-729C-B856-4E3F22CE55BE}"/>
          </ac:spMkLst>
        </pc:spChg>
      </pc:sldChg>
      <pc:sldChg chg="modSp mod">
        <pc:chgData name="Branislav Popović" userId="842cfe5faca2689d" providerId="LiveId" clId="{3B29AEF6-1EC8-44A1-BF5F-99EBB940E11F}" dt="2024-05-08T03:52:52.236" v="17"/>
        <pc:sldMkLst>
          <pc:docMk/>
          <pc:sldMk cId="3982152736" sldId="290"/>
        </pc:sldMkLst>
        <pc:spChg chg="mod">
          <ac:chgData name="Branislav Popović" userId="842cfe5faca2689d" providerId="LiveId" clId="{3B29AEF6-1EC8-44A1-BF5F-99EBB940E11F}" dt="2024-05-08T03:52:52.236" v="17"/>
          <ac:spMkLst>
            <pc:docMk/>
            <pc:sldMk cId="3982152736" sldId="290"/>
            <ac:spMk id="14" creationId="{280CA597-25F3-729C-B856-4E3F22CE55BE}"/>
          </ac:spMkLst>
        </pc:spChg>
      </pc:sldChg>
      <pc:sldChg chg="addSp delSp modSp mod">
        <pc:chgData name="Branislav Popović" userId="842cfe5faca2689d" providerId="LiveId" clId="{3B29AEF6-1EC8-44A1-BF5F-99EBB940E11F}" dt="2024-05-08T10:11:00.862" v="263" actId="20577"/>
        <pc:sldMkLst>
          <pc:docMk/>
          <pc:sldMk cId="2809188797" sldId="292"/>
        </pc:sldMkLst>
        <pc:spChg chg="mod">
          <ac:chgData name="Branislav Popović" userId="842cfe5faca2689d" providerId="LiveId" clId="{3B29AEF6-1EC8-44A1-BF5F-99EBB940E11F}" dt="2024-05-08T10:11:00.862" v="263" actId="20577"/>
          <ac:spMkLst>
            <pc:docMk/>
            <pc:sldMk cId="2809188797" sldId="292"/>
            <ac:spMk id="14" creationId="{280CA597-25F3-729C-B856-4E3F22CE55BE}"/>
          </ac:spMkLst>
        </pc:spChg>
        <pc:picChg chg="add del mod">
          <ac:chgData name="Branislav Popović" userId="842cfe5faca2689d" providerId="LiveId" clId="{3B29AEF6-1EC8-44A1-BF5F-99EBB940E11F}" dt="2024-05-08T10:10:59.600" v="257" actId="21"/>
          <ac:picMkLst>
            <pc:docMk/>
            <pc:sldMk cId="2809188797" sldId="292"/>
            <ac:picMk id="4" creationId="{565B7022-8617-36AA-FF65-13F8FC1746E7}"/>
          </ac:picMkLst>
        </pc:picChg>
        <pc:picChg chg="add mod">
          <ac:chgData name="Branislav Popović" userId="842cfe5faca2689d" providerId="LiveId" clId="{3B29AEF6-1EC8-44A1-BF5F-99EBB940E11F}" dt="2024-05-08T10:09:21.089" v="227"/>
          <ac:picMkLst>
            <pc:docMk/>
            <pc:sldMk cId="2809188797" sldId="292"/>
            <ac:picMk id="5" creationId="{565B7022-8617-36AA-FF65-13F8FC1746E7}"/>
          </ac:picMkLst>
        </pc:picChg>
        <pc:picChg chg="add del">
          <ac:chgData name="Branislav Popović" userId="842cfe5faca2689d" providerId="LiveId" clId="{3B29AEF6-1EC8-44A1-BF5F-99EBB940E11F}" dt="2024-05-08T10:10:59.676" v="258" actId="478"/>
          <ac:picMkLst>
            <pc:docMk/>
            <pc:sldMk cId="2809188797" sldId="292"/>
            <ac:picMk id="9" creationId="{ED1BE32B-2007-E992-EF45-79786B0A45DC}"/>
          </ac:picMkLst>
        </pc:picChg>
      </pc:sldChg>
      <pc:sldChg chg="modSp mod">
        <pc:chgData name="Branislav Popović" userId="842cfe5faca2689d" providerId="LiveId" clId="{3B29AEF6-1EC8-44A1-BF5F-99EBB940E11F}" dt="2024-05-08T09:50:21.484" v="163" actId="20577"/>
        <pc:sldMkLst>
          <pc:docMk/>
          <pc:sldMk cId="1040526224" sldId="296"/>
        </pc:sldMkLst>
        <pc:spChg chg="mod">
          <ac:chgData name="Branislav Popović" userId="842cfe5faca2689d" providerId="LiveId" clId="{3B29AEF6-1EC8-44A1-BF5F-99EBB940E11F}" dt="2024-05-08T09:50:21.484" v="163" actId="20577"/>
          <ac:spMkLst>
            <pc:docMk/>
            <pc:sldMk cId="1040526224" sldId="296"/>
            <ac:spMk id="3" creationId="{0F8A9B84-F2B5-AE84-5D68-5A2BF1AE952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1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570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62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737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1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70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7615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813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11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31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11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3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23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62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39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622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097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987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56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9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8420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anchor="ctr">
            <a:noAutofit/>
          </a:bodyPr>
          <a:lstStyle/>
          <a:p>
            <a:pPr algn="l"/>
            <a:r>
              <a:rPr lang="sr-Latn-RS" sz="8000" b="1" dirty="0"/>
              <a:t>Cell Type </a:t>
            </a:r>
            <a:r>
              <a:rPr lang="sr-Latn-RS" sz="8000" b="1" dirty="0">
                <a:solidFill>
                  <a:schemeClr val="accent1"/>
                </a:solidFill>
              </a:rPr>
              <a:t>Embeddings</a:t>
            </a:r>
            <a:br>
              <a:rPr lang="sr-Latn-RS" sz="8000" b="1" dirty="0"/>
            </a:br>
            <a:r>
              <a:rPr lang="sr-Latn-RS" sz="4400" b="1" dirty="0"/>
              <a:t>Test </a:t>
            </a:r>
            <a:r>
              <a:rPr lang="sr-Latn-RS" sz="4400" b="1" dirty="0">
                <a:solidFill>
                  <a:schemeClr val="accent3"/>
                </a:solidFill>
              </a:rPr>
              <a:t>7</a:t>
            </a:r>
            <a:r>
              <a:rPr lang="sr-Latn-RS" sz="4400" b="1" dirty="0"/>
              <a:t> / </a:t>
            </a:r>
            <a:r>
              <a:rPr lang="sr-Latn-RS" sz="4400" b="1" dirty="0">
                <a:solidFill>
                  <a:schemeClr val="accent2"/>
                </a:solidFill>
              </a:rPr>
              <a:t>Branislav Popović</a:t>
            </a:r>
            <a:endParaRPr lang="en-US" sz="8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r-Latn-RS" sz="3600" dirty="0">
                <a:solidFill>
                  <a:schemeClr val="tx1"/>
                </a:solidFill>
              </a:rPr>
              <a:t>Autoencoder </a:t>
            </a:r>
            <a:r>
              <a:rPr lang="en-US" sz="3600" dirty="0">
                <a:solidFill>
                  <a:schemeClr val="tx1"/>
                </a:solidFill>
              </a:rPr>
              <a:t>Results (</a:t>
            </a:r>
            <a:r>
              <a:rPr lang="en-US" sz="3600" dirty="0">
                <a:solidFill>
                  <a:schemeClr val="accent6"/>
                </a:solidFill>
              </a:rPr>
              <a:t>PCA</a:t>
            </a:r>
            <a:r>
              <a:rPr lang="en-US" sz="3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CA597-25F3-729C-B856-4E3F22CE55BE}"/>
              </a:ext>
            </a:extLst>
          </p:cNvPr>
          <p:cNvSpPr txBox="1"/>
          <p:nvPr/>
        </p:nvSpPr>
        <p:spPr>
          <a:xfrm>
            <a:off x="8610599" y="2402733"/>
            <a:ext cx="3085215" cy="377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sz="1600" b="1" dirty="0">
                <a:solidFill>
                  <a:schemeClr val="accent3"/>
                </a:solidFill>
              </a:rPr>
              <a:t>Embedding size: </a:t>
            </a:r>
            <a:r>
              <a:rPr lang="sr-Latn-R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  <a:r>
              <a:rPr lang="sr-Latn-RS" sz="1600" b="1" dirty="0">
                <a:solidFill>
                  <a:schemeClr val="accent3"/>
                </a:solidFill>
              </a:rPr>
              <a:t> </a:t>
            </a:r>
            <a:r>
              <a:rPr lang="sr-Latn-RS" sz="1600" dirty="0"/>
              <a:t>(</a:t>
            </a:r>
            <a:r>
              <a:rPr lang="sr-Latn-RS" sz="1600" dirty="0">
                <a:solidFill>
                  <a:schemeClr val="accent1"/>
                </a:solidFill>
              </a:rPr>
              <a:t>10%</a:t>
            </a:r>
            <a:r>
              <a:rPr lang="sr-Latn-RS" sz="1600" dirty="0"/>
              <a:t> val)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silhouette score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</a:t>
            </a: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7243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classification accuracy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85.84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endParaRPr lang="sr-Latn-RS" sz="16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inter-cluster 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17.2332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intra-cluster </a:t>
            </a:r>
            <a:r>
              <a:rPr lang="sr-Latn-R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2.6480</a:t>
            </a:r>
            <a:endParaRPr lang="en-US" sz="1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15" descr="A colorful dots i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A7C68D0A-205E-DDC1-49CF-7D126D425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1657416"/>
            <a:ext cx="6833412" cy="354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r-Latn-RS" sz="3600" dirty="0">
                <a:solidFill>
                  <a:schemeClr val="tx1"/>
                </a:solidFill>
              </a:rPr>
              <a:t>Autoencoder </a:t>
            </a:r>
            <a:r>
              <a:rPr lang="en-US" sz="3600" dirty="0">
                <a:solidFill>
                  <a:schemeClr val="tx1"/>
                </a:solidFill>
              </a:rPr>
              <a:t>Results (</a:t>
            </a:r>
            <a:r>
              <a:rPr lang="en-US" sz="3600" dirty="0">
                <a:solidFill>
                  <a:schemeClr val="accent6"/>
                </a:solidFill>
              </a:rPr>
              <a:t>PCA</a:t>
            </a:r>
            <a:r>
              <a:rPr lang="en-US" sz="3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CA597-25F3-729C-B856-4E3F22CE55BE}"/>
              </a:ext>
            </a:extLst>
          </p:cNvPr>
          <p:cNvSpPr txBox="1"/>
          <p:nvPr/>
        </p:nvSpPr>
        <p:spPr>
          <a:xfrm>
            <a:off x="8610599" y="2402733"/>
            <a:ext cx="3138378" cy="377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sz="1600" b="1" dirty="0">
                <a:solidFill>
                  <a:schemeClr val="accent3"/>
                </a:solidFill>
              </a:rPr>
              <a:t>Embedding size: </a:t>
            </a:r>
            <a:r>
              <a:rPr lang="sr-Latn-R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  <a:r>
              <a:rPr lang="sr-Latn-RS" sz="1600" b="1" dirty="0">
                <a:solidFill>
                  <a:schemeClr val="accent3"/>
                </a:solidFill>
              </a:rPr>
              <a:t> </a:t>
            </a:r>
            <a:r>
              <a:rPr lang="sr-Latn-RS" sz="1600" dirty="0"/>
              <a:t>(</a:t>
            </a:r>
            <a:r>
              <a:rPr lang="sr-Latn-RS" sz="1600" dirty="0">
                <a:solidFill>
                  <a:schemeClr val="accent1"/>
                </a:solidFill>
              </a:rPr>
              <a:t>10%</a:t>
            </a:r>
            <a:r>
              <a:rPr lang="sr-Latn-RS" sz="1600" dirty="0"/>
              <a:t> val)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silhouette score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</a:t>
            </a: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6694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classification accuracy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83.19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endParaRPr lang="sr-Latn-RS" sz="16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inter-cluster 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14.4940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intra-cluster </a:t>
            </a:r>
            <a:r>
              <a:rPr lang="sr-Latn-R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2.4319</a:t>
            </a:r>
            <a:endParaRPr lang="en-US" sz="1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colorful dots in the air&#10;&#10;Description automatically generated with medium confidence">
            <a:extLst>
              <a:ext uri="{FF2B5EF4-FFF2-40B4-BE49-F238E27FC236}">
                <a16:creationId xmlns:a16="http://schemas.microsoft.com/office/drawing/2014/main" id="{B050A3B8-7B8D-146D-7471-C4CE786BD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660852"/>
            <a:ext cx="6833411" cy="35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2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r-Latn-RS" sz="3600" dirty="0">
                <a:solidFill>
                  <a:schemeClr val="tx1"/>
                </a:solidFill>
              </a:rPr>
              <a:t>Autoencoder </a:t>
            </a:r>
            <a:r>
              <a:rPr lang="en-US" sz="3600" dirty="0">
                <a:solidFill>
                  <a:schemeClr val="tx1"/>
                </a:solidFill>
              </a:rPr>
              <a:t>Results (</a:t>
            </a:r>
            <a:r>
              <a:rPr lang="en-US" sz="3600" dirty="0">
                <a:solidFill>
                  <a:schemeClr val="accent6"/>
                </a:solidFill>
              </a:rPr>
              <a:t>PCA</a:t>
            </a:r>
            <a:r>
              <a:rPr lang="en-US" sz="3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CA597-25F3-729C-B856-4E3F22CE55BE}"/>
              </a:ext>
            </a:extLst>
          </p:cNvPr>
          <p:cNvSpPr txBox="1"/>
          <p:nvPr/>
        </p:nvSpPr>
        <p:spPr>
          <a:xfrm>
            <a:off x="8610599" y="2402733"/>
            <a:ext cx="3095848" cy="377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sz="1600" b="1" dirty="0">
                <a:solidFill>
                  <a:schemeClr val="accent3"/>
                </a:solidFill>
              </a:rPr>
              <a:t>Embedding size: </a:t>
            </a:r>
            <a:r>
              <a:rPr lang="sr-Latn-R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32</a:t>
            </a:r>
            <a:r>
              <a:rPr lang="sr-Latn-RS" sz="1600" b="1" dirty="0">
                <a:solidFill>
                  <a:schemeClr val="accent3"/>
                </a:solidFill>
              </a:rPr>
              <a:t> </a:t>
            </a:r>
            <a:r>
              <a:rPr lang="sr-Latn-RS" sz="1600" dirty="0"/>
              <a:t>(</a:t>
            </a:r>
            <a:r>
              <a:rPr lang="sr-Latn-RS" sz="1600" dirty="0">
                <a:solidFill>
                  <a:schemeClr val="accent1"/>
                </a:solidFill>
              </a:rPr>
              <a:t>10%</a:t>
            </a:r>
            <a:r>
              <a:rPr lang="sr-Latn-RS" sz="1600" dirty="0"/>
              <a:t> val)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silhouette score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</a:t>
            </a: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7016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classification accuracy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85.84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endParaRPr lang="sr-Latn-RS" sz="16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inter-cluster 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14.8937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intra-cluster </a:t>
            </a:r>
            <a:r>
              <a:rPr lang="sr-Latn-R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2.3733</a:t>
            </a:r>
            <a:endParaRPr lang="en-US" sz="1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4554D91A-C880-FD2F-5AF6-50E81E9A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1660852"/>
            <a:ext cx="6833412" cy="354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r-Latn-RS" sz="3600" dirty="0">
                <a:solidFill>
                  <a:schemeClr val="tx1"/>
                </a:solidFill>
              </a:rPr>
              <a:t>Autoencoder </a:t>
            </a:r>
            <a:r>
              <a:rPr lang="en-US" sz="3600" dirty="0">
                <a:solidFill>
                  <a:schemeClr val="tx1"/>
                </a:solidFill>
              </a:rPr>
              <a:t>Results (</a:t>
            </a:r>
            <a:r>
              <a:rPr lang="en-US" sz="3600" dirty="0">
                <a:solidFill>
                  <a:schemeClr val="accent6"/>
                </a:solidFill>
              </a:rPr>
              <a:t>PCA</a:t>
            </a:r>
            <a:r>
              <a:rPr lang="en-US" sz="3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CA597-25F3-729C-B856-4E3F22CE55BE}"/>
              </a:ext>
            </a:extLst>
          </p:cNvPr>
          <p:cNvSpPr txBox="1"/>
          <p:nvPr/>
        </p:nvSpPr>
        <p:spPr>
          <a:xfrm>
            <a:off x="8610599" y="2402733"/>
            <a:ext cx="3095848" cy="377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sz="1600" b="1" dirty="0">
                <a:solidFill>
                  <a:schemeClr val="accent3"/>
                </a:solidFill>
              </a:rPr>
              <a:t>Embedding size: </a:t>
            </a:r>
            <a:r>
              <a:rPr lang="sr-Latn-R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64</a:t>
            </a:r>
            <a:r>
              <a:rPr lang="sr-Latn-RS" sz="1600" b="1" dirty="0">
                <a:solidFill>
                  <a:schemeClr val="accent3"/>
                </a:solidFill>
              </a:rPr>
              <a:t> </a:t>
            </a:r>
            <a:r>
              <a:rPr lang="sr-Latn-RS" sz="1600" dirty="0"/>
              <a:t>(</a:t>
            </a:r>
            <a:r>
              <a:rPr lang="sr-Latn-RS" sz="1600" dirty="0">
                <a:solidFill>
                  <a:schemeClr val="accent1"/>
                </a:solidFill>
              </a:rPr>
              <a:t>10%</a:t>
            </a:r>
            <a:r>
              <a:rPr lang="sr-Latn-RS" sz="1600" dirty="0"/>
              <a:t> val)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silhouette score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</a:t>
            </a: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6954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classification accuracy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87.61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endParaRPr lang="sr-Latn-RS" sz="16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inter-cluster 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14.5940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intra-cluster </a:t>
            </a:r>
            <a:r>
              <a:rPr lang="sr-Latn-R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2.3982</a:t>
            </a:r>
            <a:endParaRPr lang="en-US" sz="1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colorful dots in the air&#10;&#10;Description automatically generated with medium confidence">
            <a:extLst>
              <a:ext uri="{FF2B5EF4-FFF2-40B4-BE49-F238E27FC236}">
                <a16:creationId xmlns:a16="http://schemas.microsoft.com/office/drawing/2014/main" id="{C7094E42-2ED7-0A72-027A-B4CA698C2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96" y="1660852"/>
            <a:ext cx="6832084" cy="354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r-Latn-RS" sz="3600" dirty="0">
                <a:solidFill>
                  <a:schemeClr val="tx1"/>
                </a:solidFill>
              </a:rPr>
              <a:t>Autoencoder </a:t>
            </a:r>
            <a:r>
              <a:rPr lang="en-US" sz="3600" dirty="0">
                <a:solidFill>
                  <a:schemeClr val="tx1"/>
                </a:solidFill>
              </a:rPr>
              <a:t>Results (</a:t>
            </a:r>
            <a:r>
              <a:rPr lang="en-US" sz="3600" dirty="0">
                <a:solidFill>
                  <a:schemeClr val="accent6"/>
                </a:solidFill>
              </a:rPr>
              <a:t>PCA</a:t>
            </a:r>
            <a:r>
              <a:rPr lang="en-US" sz="3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CA597-25F3-729C-B856-4E3F22CE55BE}"/>
              </a:ext>
            </a:extLst>
          </p:cNvPr>
          <p:cNvSpPr txBox="1"/>
          <p:nvPr/>
        </p:nvSpPr>
        <p:spPr>
          <a:xfrm>
            <a:off x="8610599" y="2402733"/>
            <a:ext cx="3180908" cy="377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sz="1600" b="1" dirty="0">
                <a:solidFill>
                  <a:schemeClr val="accent3"/>
                </a:solidFill>
              </a:rPr>
              <a:t>Embedding size: </a:t>
            </a:r>
            <a:r>
              <a:rPr lang="sr-Latn-R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96</a:t>
            </a:r>
            <a:r>
              <a:rPr lang="sr-Latn-RS" sz="1600" b="1" dirty="0">
                <a:solidFill>
                  <a:schemeClr val="accent3"/>
                </a:solidFill>
              </a:rPr>
              <a:t> </a:t>
            </a:r>
            <a:r>
              <a:rPr lang="sr-Latn-RS" sz="1600" dirty="0"/>
              <a:t>(</a:t>
            </a:r>
            <a:r>
              <a:rPr lang="sr-Latn-RS" sz="1600" dirty="0">
                <a:solidFill>
                  <a:schemeClr val="accent1"/>
                </a:solidFill>
              </a:rPr>
              <a:t>10%</a:t>
            </a:r>
            <a:r>
              <a:rPr lang="sr-Latn-RS" sz="1600" dirty="0"/>
              <a:t> val)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silhouette score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</a:t>
            </a: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6650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classification accuracy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83.19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endParaRPr lang="sr-Latn-RS" sz="16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inter-cluster 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13.6441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intra-cluster </a:t>
            </a:r>
            <a:r>
              <a:rPr lang="sr-Latn-R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2.2334</a:t>
            </a:r>
            <a:endParaRPr lang="en-US" sz="1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83D29232-1743-D38B-13ED-8E7EE3C95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1660853"/>
            <a:ext cx="6822084" cy="353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5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r-Latn-RS" sz="3600" dirty="0">
                <a:solidFill>
                  <a:schemeClr val="tx1"/>
                </a:solidFill>
              </a:rPr>
              <a:t>Autoencoder </a:t>
            </a:r>
            <a:r>
              <a:rPr lang="en-US" sz="3600" dirty="0">
                <a:solidFill>
                  <a:schemeClr val="tx1"/>
                </a:solidFill>
              </a:rPr>
              <a:t>Results (</a:t>
            </a:r>
            <a:r>
              <a:rPr lang="en-US" sz="3600" dirty="0">
                <a:solidFill>
                  <a:schemeClr val="accent6"/>
                </a:solidFill>
              </a:rPr>
              <a:t>PCA</a:t>
            </a:r>
            <a:r>
              <a:rPr lang="en-US" sz="3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CA597-25F3-729C-B856-4E3F22CE55BE}"/>
              </a:ext>
            </a:extLst>
          </p:cNvPr>
          <p:cNvSpPr txBox="1"/>
          <p:nvPr/>
        </p:nvSpPr>
        <p:spPr>
          <a:xfrm>
            <a:off x="8610599" y="2402733"/>
            <a:ext cx="3180908" cy="377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sz="1600" b="1" dirty="0">
                <a:solidFill>
                  <a:schemeClr val="accent3"/>
                </a:solidFill>
              </a:rPr>
              <a:t>Embedding size: </a:t>
            </a:r>
            <a:r>
              <a:rPr lang="sr-Latn-R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128</a:t>
            </a:r>
            <a:r>
              <a:rPr lang="sr-Latn-RS" sz="1600" b="1" dirty="0">
                <a:solidFill>
                  <a:schemeClr val="accent3"/>
                </a:solidFill>
              </a:rPr>
              <a:t> </a:t>
            </a:r>
            <a:r>
              <a:rPr lang="sr-Latn-RS" sz="1600" dirty="0"/>
              <a:t>(</a:t>
            </a:r>
            <a:r>
              <a:rPr lang="sr-Latn-RS" sz="1600" dirty="0">
                <a:solidFill>
                  <a:schemeClr val="accent1"/>
                </a:solidFill>
              </a:rPr>
              <a:t>10%</a:t>
            </a:r>
            <a:r>
              <a:rPr lang="sr-Latn-RS" sz="1600" dirty="0"/>
              <a:t> val)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silhouette score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</a:t>
            </a: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6903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classification accuracy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87.61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endParaRPr lang="sr-Latn-RS" sz="16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inter-cluster 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14.7650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intra-cluster </a:t>
            </a:r>
            <a:r>
              <a:rPr lang="sr-Latn-R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2.4166</a:t>
            </a:r>
            <a:endParaRPr lang="en-US" sz="1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 shot of a computer generated image&#10;&#10;Description automatically generated">
            <a:extLst>
              <a:ext uri="{FF2B5EF4-FFF2-40B4-BE49-F238E27FC236}">
                <a16:creationId xmlns:a16="http://schemas.microsoft.com/office/drawing/2014/main" id="{CABCECA0-7A84-1218-9B23-223ED14CA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1660852"/>
            <a:ext cx="6833412" cy="35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3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EEEE3C-4FF9-4292-90B3-D5F6D61D7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8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5C914B5-0E39-49D5-A4A8-2B2387B6D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7"/>
            <a:ext cx="12192000" cy="2285999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D74BA-805A-6B52-49FF-D0BC5E02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97924"/>
            <a:ext cx="10515600" cy="1279035"/>
          </a:xfrm>
        </p:spPr>
        <p:txBody>
          <a:bodyPr anchor="t">
            <a:normAutofit/>
          </a:bodyPr>
          <a:lstStyle/>
          <a:p>
            <a:r>
              <a:rPr lang="sr-Latn-RS" sz="4800" dirty="0">
                <a:solidFill>
                  <a:schemeClr val="accent6"/>
                </a:solidFill>
              </a:rPr>
              <a:t>PCA</a:t>
            </a:r>
            <a:r>
              <a:rPr lang="sr-Latn-RS" sz="4800" dirty="0">
                <a:solidFill>
                  <a:schemeClr val="tx1"/>
                </a:solidFill>
              </a:rPr>
              <a:t> Charts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C25F5C-50E2-1983-23D3-9AC34CF6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23" y="995109"/>
            <a:ext cx="10266554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1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r-Latn-RS" sz="3600" dirty="0">
                <a:solidFill>
                  <a:schemeClr val="tx1"/>
                </a:solidFill>
              </a:rPr>
              <a:t>Autoencoder </a:t>
            </a:r>
            <a:r>
              <a:rPr lang="en-US" sz="3600" dirty="0">
                <a:solidFill>
                  <a:schemeClr val="tx1"/>
                </a:solidFill>
              </a:rPr>
              <a:t>Results (</a:t>
            </a:r>
            <a:r>
              <a:rPr lang="en-US" sz="3600" dirty="0">
                <a:solidFill>
                  <a:schemeClr val="accent6"/>
                </a:solidFill>
              </a:rPr>
              <a:t>PCA</a:t>
            </a:r>
            <a:r>
              <a:rPr lang="en-US" sz="3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CA597-25F3-729C-B856-4E3F22CE55BE}"/>
              </a:ext>
            </a:extLst>
          </p:cNvPr>
          <p:cNvSpPr txBox="1"/>
          <p:nvPr/>
        </p:nvSpPr>
        <p:spPr>
          <a:xfrm>
            <a:off x="8610599" y="2402733"/>
            <a:ext cx="3202173" cy="37742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sz="1600" b="1" dirty="0">
                <a:solidFill>
                  <a:schemeClr val="accent3"/>
                </a:solidFill>
              </a:rPr>
              <a:t>Embedding size: </a:t>
            </a:r>
            <a:r>
              <a:rPr lang="sr-Latn-RS" sz="1600" b="1" dirty="0">
                <a:solidFill>
                  <a:schemeClr val="tx1">
                    <a:lumMod val="95000"/>
                  </a:schemeClr>
                </a:solidFill>
              </a:rPr>
              <a:t>64</a:t>
            </a:r>
            <a:r>
              <a:rPr lang="sr-Latn-RS" sz="1600" b="1" dirty="0">
                <a:solidFill>
                  <a:schemeClr val="accent3"/>
                </a:solidFill>
              </a:rPr>
              <a:t> </a:t>
            </a:r>
            <a:r>
              <a:rPr lang="sr-Latn-RS" sz="1600" dirty="0"/>
              <a:t>(</a:t>
            </a:r>
            <a:r>
              <a:rPr lang="sr-Latn-RS" sz="1600" dirty="0">
                <a:solidFill>
                  <a:schemeClr val="accent1"/>
                </a:solidFill>
              </a:rPr>
              <a:t>100%</a:t>
            </a:r>
            <a:r>
              <a:rPr lang="sr-Latn-RS" sz="1600" dirty="0"/>
              <a:t> train)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silhouette score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0.7608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classification accuracy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100.00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endParaRPr lang="sr-Latn-RS" sz="16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inter-cluster 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16.8052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intra-cluster </a:t>
            </a:r>
            <a:r>
              <a:rPr lang="sr-Latn-R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2.2420</a:t>
            </a:r>
            <a:endParaRPr lang="en-US" sz="1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A screen shot of a computer generated image&#10;&#10;Description automatically generated">
            <a:extLst>
              <a:ext uri="{FF2B5EF4-FFF2-40B4-BE49-F238E27FC236}">
                <a16:creationId xmlns:a16="http://schemas.microsoft.com/office/drawing/2014/main" id="{34AE8600-78FA-F7E3-C544-32776BE50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660852"/>
            <a:ext cx="6833411" cy="35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9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anchor="ctr">
            <a:noAutofit/>
          </a:bodyPr>
          <a:lstStyle/>
          <a:p>
            <a:pPr algn="l"/>
            <a:r>
              <a:rPr lang="sr-Latn-RS" sz="8000" b="1" dirty="0"/>
              <a:t>UMAP </a:t>
            </a:r>
            <a:r>
              <a:rPr lang="sr-Latn-RS" sz="8000" b="1" dirty="0">
                <a:solidFill>
                  <a:schemeClr val="accent1"/>
                </a:solidFill>
              </a:rPr>
              <a:t>Embeddings</a:t>
            </a:r>
            <a:br>
              <a:rPr lang="sr-Latn-RS" sz="8000" b="1" dirty="0"/>
            </a:br>
            <a:r>
              <a:rPr lang="sr-Latn-RS" sz="4400" b="1" dirty="0">
                <a:solidFill>
                  <a:schemeClr val="accent3">
                    <a:lumMod val="75000"/>
                  </a:schemeClr>
                </a:solidFill>
              </a:rPr>
              <a:t>Test Results</a:t>
            </a:r>
            <a:endParaRPr lang="en-US" sz="8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2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599" y="643468"/>
            <a:ext cx="3180907" cy="16227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r-Latn-RS" sz="3600" dirty="0">
                <a:solidFill>
                  <a:schemeClr val="tx1"/>
                </a:solidFill>
              </a:rPr>
              <a:t>Baseline </a:t>
            </a:r>
            <a:r>
              <a:rPr lang="en-US" sz="3600" dirty="0">
                <a:solidFill>
                  <a:schemeClr val="tx1"/>
                </a:solidFill>
              </a:rPr>
              <a:t>Results (</a:t>
            </a:r>
            <a:r>
              <a:rPr lang="sr-Latn-RS" sz="3600" dirty="0">
                <a:solidFill>
                  <a:schemeClr val="accent6"/>
                </a:solidFill>
              </a:rPr>
              <a:t>UMAP</a:t>
            </a:r>
            <a:r>
              <a:rPr lang="en-US" sz="3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CA597-25F3-729C-B856-4E3F22CE55BE}"/>
              </a:ext>
            </a:extLst>
          </p:cNvPr>
          <p:cNvSpPr txBox="1"/>
          <p:nvPr/>
        </p:nvSpPr>
        <p:spPr>
          <a:xfrm>
            <a:off x="8610599" y="2402733"/>
            <a:ext cx="2944151" cy="377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sz="1600" b="1" dirty="0">
                <a:solidFill>
                  <a:schemeClr val="accent3"/>
                </a:solidFill>
              </a:rPr>
              <a:t>No autoencoder</a:t>
            </a:r>
            <a:endParaRPr lang="sr-Latn-RS" sz="1600" dirty="0">
              <a:solidFill>
                <a:schemeClr val="accent3"/>
              </a:solidFill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silhouette score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0.2249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classification accuracy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77.88%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inter-cluster 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6.8356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intra-cluster </a:t>
            </a:r>
            <a:r>
              <a:rPr lang="sr-Latn-R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1.8450</a:t>
            </a:r>
            <a:endParaRPr lang="en-US" sz="1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2BABA5F1-9522-1A82-8C8D-B8002C3AE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660853"/>
            <a:ext cx="6833411" cy="35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0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Dataset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A9B84-F2B5-AE84-5D68-5A2BF1AE9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H5AD data format</a:t>
            </a:r>
          </a:p>
          <a:p>
            <a:r>
              <a:rPr lang="en-US" dirty="0">
                <a:solidFill>
                  <a:schemeClr val="accent3"/>
                </a:solidFill>
              </a:rPr>
              <a:t>1123</a:t>
            </a:r>
            <a:r>
              <a:rPr lang="en-US" dirty="0"/>
              <a:t> observations x </a:t>
            </a:r>
            <a:r>
              <a:rPr lang="en-US" dirty="0">
                <a:solidFill>
                  <a:schemeClr val="accent1"/>
                </a:solidFill>
              </a:rPr>
              <a:t>22468</a:t>
            </a:r>
            <a:r>
              <a:rPr lang="en-US" dirty="0"/>
              <a:t> features (set of gene expressions)</a:t>
            </a:r>
          </a:p>
          <a:p>
            <a:pPr lvl="1"/>
            <a:r>
              <a:rPr lang="en-US" dirty="0"/>
              <a:t>limited dataset vs. high-dimensional </a:t>
            </a:r>
            <a:r>
              <a:rPr lang="sr-Latn-RS"/>
              <a:t>feature vectors</a:t>
            </a:r>
            <a:endParaRPr lang="en-US" dirty="0"/>
          </a:p>
          <a:p>
            <a:pPr lvl="2"/>
            <a:r>
              <a:rPr lang="en-US" dirty="0"/>
              <a:t>-&gt; reduced complexity + regularization to avoid </a:t>
            </a:r>
            <a:r>
              <a:rPr lang="en-US" b="1" dirty="0"/>
              <a:t>overtraining</a:t>
            </a:r>
          </a:p>
          <a:p>
            <a:pPr lvl="2"/>
            <a:r>
              <a:rPr lang="en-US" b="1" dirty="0"/>
              <a:t>-&gt; </a:t>
            </a:r>
            <a:r>
              <a:rPr lang="en-US" dirty="0"/>
              <a:t>feature normalization (scaling) improves convergence and mitigates issues such as exploding/vanishing gradients, acting as a form of regularization</a:t>
            </a:r>
          </a:p>
          <a:p>
            <a:r>
              <a:rPr lang="en-US" dirty="0">
                <a:solidFill>
                  <a:schemeClr val="accent1"/>
                </a:solidFill>
              </a:rPr>
              <a:t>5</a:t>
            </a:r>
            <a:r>
              <a:rPr lang="en-US" dirty="0"/>
              <a:t> cell types</a:t>
            </a:r>
          </a:p>
          <a:p>
            <a:pPr lvl="1"/>
            <a:r>
              <a:rPr lang="en-US" dirty="0"/>
              <a:t>glomerular layer (GL)</a:t>
            </a:r>
          </a:p>
          <a:p>
            <a:pPr lvl="1"/>
            <a:r>
              <a:rPr lang="en-US" dirty="0"/>
              <a:t>granule cell layer (GCL)</a:t>
            </a:r>
          </a:p>
          <a:p>
            <a:pPr lvl="1"/>
            <a:r>
              <a:rPr lang="en-US" dirty="0"/>
              <a:t>mitral cell layer (MCL)</a:t>
            </a:r>
          </a:p>
          <a:p>
            <a:pPr lvl="1"/>
            <a:r>
              <a:rPr lang="en-US" dirty="0"/>
              <a:t>olfactory nerve layer (ONL)</a:t>
            </a:r>
          </a:p>
          <a:p>
            <a:pPr lvl="1"/>
            <a:r>
              <a:rPr lang="en-US" dirty="0"/>
              <a:t>rostral migratory stream (RMS)</a:t>
            </a:r>
          </a:p>
          <a:p>
            <a:pPr lvl="2"/>
            <a:r>
              <a:rPr lang="en-US" dirty="0"/>
              <a:t>-&gt; use cell type annotations in a </a:t>
            </a:r>
            <a:r>
              <a:rPr lang="en-US" b="1" dirty="0"/>
              <a:t>supervised learning </a:t>
            </a:r>
            <a:r>
              <a:rPr lang="en-US" dirty="0"/>
              <a:t>scenario to increase the quality of the obtained embeddings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599" y="643468"/>
            <a:ext cx="3149009" cy="16227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r-Latn-RS" sz="3600" dirty="0">
                <a:solidFill>
                  <a:schemeClr val="tx1"/>
                </a:solidFill>
              </a:rPr>
              <a:t>Autoencoder </a:t>
            </a:r>
            <a:r>
              <a:rPr lang="en-US" sz="3600" dirty="0">
                <a:solidFill>
                  <a:schemeClr val="tx1"/>
                </a:solidFill>
              </a:rPr>
              <a:t>Results (</a:t>
            </a:r>
            <a:r>
              <a:rPr lang="sr-Latn-RS" sz="3600" dirty="0">
                <a:solidFill>
                  <a:schemeClr val="accent6"/>
                </a:solidFill>
              </a:rPr>
              <a:t>UMAP</a:t>
            </a:r>
            <a:r>
              <a:rPr lang="en-US" sz="3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CA597-25F3-729C-B856-4E3F22CE55BE}"/>
              </a:ext>
            </a:extLst>
          </p:cNvPr>
          <p:cNvSpPr txBox="1"/>
          <p:nvPr/>
        </p:nvSpPr>
        <p:spPr>
          <a:xfrm>
            <a:off x="8610599" y="2402733"/>
            <a:ext cx="3149009" cy="377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sz="1600" b="1" dirty="0">
                <a:solidFill>
                  <a:schemeClr val="accent3"/>
                </a:solidFill>
              </a:rPr>
              <a:t>Embedding size: </a:t>
            </a:r>
            <a:r>
              <a:rPr lang="sr-Latn-R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  <a:r>
              <a:rPr lang="sr-Latn-RS" sz="1600" b="1" dirty="0">
                <a:solidFill>
                  <a:schemeClr val="accent3"/>
                </a:solidFill>
              </a:rPr>
              <a:t> </a:t>
            </a:r>
            <a:r>
              <a:rPr lang="sr-Latn-RS" sz="1600" dirty="0"/>
              <a:t>(</a:t>
            </a:r>
            <a:r>
              <a:rPr lang="sr-Latn-RS" sz="1600" dirty="0">
                <a:solidFill>
                  <a:schemeClr val="accent1"/>
                </a:solidFill>
              </a:rPr>
              <a:t>10%</a:t>
            </a:r>
            <a:r>
              <a:rPr lang="sr-Latn-RS" sz="1600" dirty="0"/>
              <a:t> val)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silhouette score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</a:t>
            </a: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7114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classification accuracy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86.73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endParaRPr lang="sr-Latn-RS" sz="16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inter-cluster 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15. 7594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intra-cluster </a:t>
            </a:r>
            <a:r>
              <a:rPr lang="sr-Latn-R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2.5253</a:t>
            </a:r>
            <a:endParaRPr lang="en-US" sz="1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2A8AAB5-C837-2900-EE98-5B8D4A598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08" y="1660853"/>
            <a:ext cx="6822083" cy="353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8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599" y="643468"/>
            <a:ext cx="3223437" cy="16227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r-Latn-RS" sz="3600" dirty="0">
                <a:solidFill>
                  <a:schemeClr val="tx1"/>
                </a:solidFill>
              </a:rPr>
              <a:t>Autoencoder </a:t>
            </a:r>
            <a:r>
              <a:rPr lang="en-US" sz="3600" dirty="0">
                <a:solidFill>
                  <a:schemeClr val="tx1"/>
                </a:solidFill>
              </a:rPr>
              <a:t>Results (</a:t>
            </a:r>
            <a:r>
              <a:rPr lang="sr-Latn-RS" sz="3600" dirty="0">
                <a:solidFill>
                  <a:schemeClr val="accent6"/>
                </a:solidFill>
              </a:rPr>
              <a:t>UMAP</a:t>
            </a:r>
            <a:r>
              <a:rPr lang="en-US" sz="3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CA597-25F3-729C-B856-4E3F22CE55BE}"/>
              </a:ext>
            </a:extLst>
          </p:cNvPr>
          <p:cNvSpPr txBox="1"/>
          <p:nvPr/>
        </p:nvSpPr>
        <p:spPr>
          <a:xfrm>
            <a:off x="8610599" y="2402733"/>
            <a:ext cx="3106480" cy="377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sz="1600" b="1" dirty="0">
                <a:solidFill>
                  <a:schemeClr val="accent3"/>
                </a:solidFill>
              </a:rPr>
              <a:t>Embedding size: </a:t>
            </a:r>
            <a:r>
              <a:rPr lang="sr-Latn-R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  <a:r>
              <a:rPr lang="sr-Latn-RS" sz="1600" b="1" dirty="0">
                <a:solidFill>
                  <a:schemeClr val="accent3"/>
                </a:solidFill>
              </a:rPr>
              <a:t> </a:t>
            </a:r>
            <a:r>
              <a:rPr lang="sr-Latn-RS" sz="1600" dirty="0"/>
              <a:t>(</a:t>
            </a:r>
            <a:r>
              <a:rPr lang="sr-Latn-RS" sz="1600" dirty="0">
                <a:solidFill>
                  <a:schemeClr val="accent1"/>
                </a:solidFill>
              </a:rPr>
              <a:t>10%</a:t>
            </a:r>
            <a:r>
              <a:rPr lang="sr-Latn-RS" sz="1600" dirty="0"/>
              <a:t> val)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silhouette score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</a:t>
            </a: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6493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classification accuracy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75.22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endParaRPr lang="sr-Latn-RS" sz="16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inter-cluster 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15.3178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intra-cluster </a:t>
            </a:r>
            <a:r>
              <a:rPr lang="sr-Latn-R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2.6988</a:t>
            </a:r>
            <a:endParaRPr lang="en-US" sz="1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group of birds with different colors&#10;&#10;Description automatically generated">
            <a:extLst>
              <a:ext uri="{FF2B5EF4-FFF2-40B4-BE49-F238E27FC236}">
                <a16:creationId xmlns:a16="http://schemas.microsoft.com/office/drawing/2014/main" id="{D483459B-A6BB-0A37-E231-75C65A3AF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1660852"/>
            <a:ext cx="6833412" cy="354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1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599" y="643468"/>
            <a:ext cx="3180907" cy="16227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r-Latn-RS" sz="3600" dirty="0">
                <a:solidFill>
                  <a:schemeClr val="tx1"/>
                </a:solidFill>
              </a:rPr>
              <a:t>Autoencoder </a:t>
            </a:r>
            <a:r>
              <a:rPr lang="en-US" sz="3600" dirty="0">
                <a:solidFill>
                  <a:schemeClr val="tx1"/>
                </a:solidFill>
              </a:rPr>
              <a:t>Results (</a:t>
            </a:r>
            <a:r>
              <a:rPr lang="sr-Latn-RS" sz="3600" dirty="0">
                <a:solidFill>
                  <a:schemeClr val="accent6"/>
                </a:solidFill>
              </a:rPr>
              <a:t>UMAP</a:t>
            </a:r>
            <a:r>
              <a:rPr lang="en-US" sz="3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CA597-25F3-729C-B856-4E3F22CE55BE}"/>
              </a:ext>
            </a:extLst>
          </p:cNvPr>
          <p:cNvSpPr txBox="1"/>
          <p:nvPr/>
        </p:nvSpPr>
        <p:spPr>
          <a:xfrm>
            <a:off x="8610599" y="2402733"/>
            <a:ext cx="3180907" cy="377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sz="1600" b="1" dirty="0">
                <a:solidFill>
                  <a:schemeClr val="accent3"/>
                </a:solidFill>
              </a:rPr>
              <a:t>Embedding size: </a:t>
            </a:r>
            <a:r>
              <a:rPr lang="sr-Latn-R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32</a:t>
            </a:r>
            <a:r>
              <a:rPr lang="sr-Latn-RS" sz="1600" b="1" dirty="0">
                <a:solidFill>
                  <a:schemeClr val="accent3"/>
                </a:solidFill>
              </a:rPr>
              <a:t> </a:t>
            </a:r>
            <a:r>
              <a:rPr lang="sr-Latn-RS" sz="1600" dirty="0"/>
              <a:t>(</a:t>
            </a:r>
            <a:r>
              <a:rPr lang="sr-Latn-RS" sz="1600" dirty="0">
                <a:solidFill>
                  <a:schemeClr val="accent1"/>
                </a:solidFill>
              </a:rPr>
              <a:t>10%</a:t>
            </a:r>
            <a:r>
              <a:rPr lang="sr-Latn-RS" sz="1600" dirty="0"/>
              <a:t> val)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silhouette score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</a:t>
            </a: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6947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classification accuracy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87.61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endParaRPr lang="sr-Latn-RS" sz="16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inter-cluster 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17.7771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intra-cluster </a:t>
            </a:r>
            <a:r>
              <a:rPr lang="sr-Latn-R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2.4488</a:t>
            </a:r>
            <a:endParaRPr lang="en-US" sz="1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map of different colors&#10;&#10;Description automatically generated">
            <a:extLst>
              <a:ext uri="{FF2B5EF4-FFF2-40B4-BE49-F238E27FC236}">
                <a16:creationId xmlns:a16="http://schemas.microsoft.com/office/drawing/2014/main" id="{3047209E-34F8-2930-9C40-5271708E0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1660853"/>
            <a:ext cx="6833412" cy="354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9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3202172" cy="16227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r-Latn-RS" sz="3600" dirty="0">
                <a:solidFill>
                  <a:schemeClr val="tx1"/>
                </a:solidFill>
              </a:rPr>
              <a:t>Autoencoder </a:t>
            </a:r>
            <a:r>
              <a:rPr lang="en-US" sz="3600" dirty="0">
                <a:solidFill>
                  <a:schemeClr val="tx1"/>
                </a:solidFill>
              </a:rPr>
              <a:t>Results (</a:t>
            </a:r>
            <a:r>
              <a:rPr lang="sr-Latn-RS" sz="3600" dirty="0">
                <a:solidFill>
                  <a:schemeClr val="accent6"/>
                </a:solidFill>
              </a:rPr>
              <a:t>UMAP</a:t>
            </a:r>
            <a:r>
              <a:rPr lang="en-US" sz="3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CA597-25F3-729C-B856-4E3F22CE55BE}"/>
              </a:ext>
            </a:extLst>
          </p:cNvPr>
          <p:cNvSpPr txBox="1"/>
          <p:nvPr/>
        </p:nvSpPr>
        <p:spPr>
          <a:xfrm>
            <a:off x="8610599" y="2402733"/>
            <a:ext cx="3202172" cy="377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sz="1600" b="1" dirty="0">
                <a:solidFill>
                  <a:schemeClr val="accent3"/>
                </a:solidFill>
              </a:rPr>
              <a:t>Embedding size: </a:t>
            </a:r>
            <a:r>
              <a:rPr lang="sr-Latn-R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64</a:t>
            </a:r>
            <a:r>
              <a:rPr lang="sr-Latn-RS" sz="1600" b="1" dirty="0">
                <a:solidFill>
                  <a:schemeClr val="accent3"/>
                </a:solidFill>
              </a:rPr>
              <a:t> </a:t>
            </a:r>
            <a:r>
              <a:rPr lang="sr-Latn-RS" sz="1600" dirty="0"/>
              <a:t>(</a:t>
            </a:r>
            <a:r>
              <a:rPr lang="sr-Latn-RS" sz="1600" dirty="0">
                <a:solidFill>
                  <a:schemeClr val="accent1"/>
                </a:solidFill>
              </a:rPr>
              <a:t>10%</a:t>
            </a:r>
            <a:r>
              <a:rPr lang="sr-Latn-RS" sz="1600" dirty="0"/>
              <a:t> val)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silhouette score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</a:t>
            </a: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6829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classification accuracy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87.61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endParaRPr lang="sr-Latn-RS" sz="16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inter-cluster 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15.8059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intra-cluster </a:t>
            </a:r>
            <a:r>
              <a:rPr lang="sr-Latn-R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2.5474</a:t>
            </a:r>
            <a:endParaRPr lang="en-US" sz="16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A map of different colored shapes&#10;&#10;Description automatically generated">
            <a:extLst>
              <a:ext uri="{FF2B5EF4-FFF2-40B4-BE49-F238E27FC236}">
                <a16:creationId xmlns:a16="http://schemas.microsoft.com/office/drawing/2014/main" id="{AB88A70B-4282-177A-94C3-BA3D0803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1660853"/>
            <a:ext cx="6833412" cy="354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8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3202172" cy="16227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r-Latn-RS" sz="3600" dirty="0">
                <a:solidFill>
                  <a:schemeClr val="tx1"/>
                </a:solidFill>
              </a:rPr>
              <a:t>Autoencoder </a:t>
            </a:r>
            <a:r>
              <a:rPr lang="en-US" sz="3600" dirty="0">
                <a:solidFill>
                  <a:schemeClr val="tx1"/>
                </a:solidFill>
              </a:rPr>
              <a:t>Results (</a:t>
            </a:r>
            <a:r>
              <a:rPr lang="sr-Latn-RS" sz="3600" dirty="0">
                <a:solidFill>
                  <a:schemeClr val="accent6"/>
                </a:solidFill>
              </a:rPr>
              <a:t>UMAP</a:t>
            </a:r>
            <a:r>
              <a:rPr lang="en-US" sz="3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CA597-25F3-729C-B856-4E3F22CE55BE}"/>
              </a:ext>
            </a:extLst>
          </p:cNvPr>
          <p:cNvSpPr txBox="1"/>
          <p:nvPr/>
        </p:nvSpPr>
        <p:spPr>
          <a:xfrm>
            <a:off x="8610598" y="2402733"/>
            <a:ext cx="3202173" cy="377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sz="1600" b="1" dirty="0">
                <a:solidFill>
                  <a:schemeClr val="accent3"/>
                </a:solidFill>
              </a:rPr>
              <a:t>Embedding size: </a:t>
            </a:r>
            <a:r>
              <a:rPr lang="sr-Latn-R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96</a:t>
            </a:r>
            <a:r>
              <a:rPr lang="sr-Latn-RS" sz="1600" b="1" dirty="0">
                <a:solidFill>
                  <a:schemeClr val="accent3"/>
                </a:solidFill>
              </a:rPr>
              <a:t> </a:t>
            </a:r>
            <a:r>
              <a:rPr lang="sr-Latn-RS" sz="1600" dirty="0"/>
              <a:t>(</a:t>
            </a:r>
            <a:r>
              <a:rPr lang="sr-Latn-RS" sz="1600" dirty="0">
                <a:solidFill>
                  <a:schemeClr val="accent1"/>
                </a:solidFill>
              </a:rPr>
              <a:t>10%</a:t>
            </a:r>
            <a:r>
              <a:rPr lang="sr-Latn-RS" sz="1600" dirty="0"/>
              <a:t> val)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silhouette score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</a:t>
            </a: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6784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classification accuracy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87.61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endParaRPr lang="sr-Latn-RS" sz="16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inter-cluster 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15.5445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intra-cluster </a:t>
            </a:r>
            <a:r>
              <a:rPr lang="sr-Latn-R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2.5374</a:t>
            </a:r>
            <a:endParaRPr lang="en-US" sz="1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group of colorful dots&#10;&#10;Description automatically generated with medium confidence">
            <a:extLst>
              <a:ext uri="{FF2B5EF4-FFF2-40B4-BE49-F238E27FC236}">
                <a16:creationId xmlns:a16="http://schemas.microsoft.com/office/drawing/2014/main" id="{0E86420D-BBC9-E6AD-B1AD-695CFF31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1660853"/>
            <a:ext cx="6833412" cy="35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6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3159642" cy="16227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r-Latn-RS" sz="3600" dirty="0">
                <a:solidFill>
                  <a:schemeClr val="tx1"/>
                </a:solidFill>
              </a:rPr>
              <a:t>Autoencoder </a:t>
            </a:r>
            <a:r>
              <a:rPr lang="en-US" sz="3600" dirty="0">
                <a:solidFill>
                  <a:schemeClr val="tx1"/>
                </a:solidFill>
              </a:rPr>
              <a:t>Results (</a:t>
            </a:r>
            <a:r>
              <a:rPr lang="sr-Latn-RS" sz="3600" dirty="0">
                <a:solidFill>
                  <a:schemeClr val="accent6"/>
                </a:solidFill>
              </a:rPr>
              <a:t>UMAP</a:t>
            </a:r>
            <a:r>
              <a:rPr lang="en-US" sz="3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CA597-25F3-729C-B856-4E3F22CE55BE}"/>
              </a:ext>
            </a:extLst>
          </p:cNvPr>
          <p:cNvSpPr txBox="1"/>
          <p:nvPr/>
        </p:nvSpPr>
        <p:spPr>
          <a:xfrm>
            <a:off x="8610599" y="2402733"/>
            <a:ext cx="3244703" cy="377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sz="1600" b="1" dirty="0">
                <a:solidFill>
                  <a:schemeClr val="accent3"/>
                </a:solidFill>
              </a:rPr>
              <a:t>Embedding size: </a:t>
            </a:r>
            <a:r>
              <a:rPr lang="sr-Latn-R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128</a:t>
            </a:r>
            <a:r>
              <a:rPr lang="sr-Latn-RS" sz="1600" b="1" dirty="0">
                <a:solidFill>
                  <a:schemeClr val="accent3"/>
                </a:solidFill>
              </a:rPr>
              <a:t> </a:t>
            </a:r>
            <a:r>
              <a:rPr lang="sr-Latn-RS" sz="1600" dirty="0"/>
              <a:t>(</a:t>
            </a:r>
            <a:r>
              <a:rPr lang="sr-Latn-RS" sz="1600" dirty="0">
                <a:solidFill>
                  <a:schemeClr val="accent1"/>
                </a:solidFill>
              </a:rPr>
              <a:t>10%</a:t>
            </a:r>
            <a:r>
              <a:rPr lang="sr-Latn-RS" sz="1600" dirty="0"/>
              <a:t> val)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silhouette score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</a:t>
            </a: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7275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classification accuracy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87.61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endParaRPr lang="sr-Latn-RS" sz="16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inter-cluster 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17.4889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intra-cluster </a:t>
            </a:r>
            <a:r>
              <a:rPr lang="sr-Latn-R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2.4639</a:t>
            </a:r>
            <a:endParaRPr lang="en-US" sz="1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A map of different colors&#10;&#10;Description automatically generated">
            <a:extLst>
              <a:ext uri="{FF2B5EF4-FFF2-40B4-BE49-F238E27FC236}">
                <a16:creationId xmlns:a16="http://schemas.microsoft.com/office/drawing/2014/main" id="{651EC682-8D2C-60DD-DE97-12999D347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1660853"/>
            <a:ext cx="6833412" cy="354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5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EEEE3C-4FF9-4292-90B3-D5F6D61D7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8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5C914B5-0E39-49D5-A4A8-2B2387B6D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7"/>
            <a:ext cx="12192000" cy="2285999"/>
          </a:xfrm>
          <a:prstGeom prst="rect">
            <a:avLst/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D74BA-805A-6B52-49FF-D0BC5E02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97924"/>
            <a:ext cx="10515600" cy="1279035"/>
          </a:xfrm>
        </p:spPr>
        <p:txBody>
          <a:bodyPr anchor="t">
            <a:normAutofit/>
          </a:bodyPr>
          <a:lstStyle/>
          <a:p>
            <a:r>
              <a:rPr lang="sr-Latn-RS" sz="4800" dirty="0">
                <a:solidFill>
                  <a:schemeClr val="accent6"/>
                </a:solidFill>
              </a:rPr>
              <a:t>UMAP</a:t>
            </a:r>
            <a:r>
              <a:rPr lang="sr-Latn-RS" sz="4800" dirty="0">
                <a:solidFill>
                  <a:schemeClr val="tx1"/>
                </a:solidFill>
              </a:rPr>
              <a:t> Charts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F76051-F2A1-FBC2-7954-F86CA2CA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094" y="1147522"/>
            <a:ext cx="9461812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1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599" y="643468"/>
            <a:ext cx="3212805" cy="16227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r-Latn-RS" sz="3600" dirty="0">
                <a:solidFill>
                  <a:schemeClr val="tx1"/>
                </a:solidFill>
              </a:rPr>
              <a:t>Autoencoder </a:t>
            </a:r>
            <a:r>
              <a:rPr lang="en-US" sz="3600" dirty="0">
                <a:solidFill>
                  <a:schemeClr val="tx1"/>
                </a:solidFill>
              </a:rPr>
              <a:t>Results (</a:t>
            </a:r>
            <a:r>
              <a:rPr lang="sr-Latn-RS" sz="3600" dirty="0">
                <a:solidFill>
                  <a:schemeClr val="accent6"/>
                </a:solidFill>
              </a:rPr>
              <a:t>UMAP</a:t>
            </a:r>
            <a:r>
              <a:rPr lang="en-US" sz="3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CA597-25F3-729C-B856-4E3F22CE55BE}"/>
              </a:ext>
            </a:extLst>
          </p:cNvPr>
          <p:cNvSpPr txBox="1"/>
          <p:nvPr/>
        </p:nvSpPr>
        <p:spPr>
          <a:xfrm>
            <a:off x="8610599" y="2402733"/>
            <a:ext cx="3351029" cy="377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sz="1600" b="1" dirty="0">
                <a:solidFill>
                  <a:schemeClr val="accent3"/>
                </a:solidFill>
              </a:rPr>
              <a:t>Embedding size: </a:t>
            </a:r>
            <a:r>
              <a:rPr lang="sr-Latn-RS" sz="1600" b="1" dirty="0">
                <a:solidFill>
                  <a:schemeClr val="tx1">
                    <a:lumMod val="95000"/>
                  </a:schemeClr>
                </a:solidFill>
              </a:rPr>
              <a:t>128</a:t>
            </a:r>
            <a:r>
              <a:rPr lang="sr-Latn-RS" sz="1600" b="1" dirty="0">
                <a:solidFill>
                  <a:schemeClr val="accent3"/>
                </a:solidFill>
              </a:rPr>
              <a:t> </a:t>
            </a:r>
            <a:r>
              <a:rPr lang="sr-Latn-RS" sz="1600" dirty="0"/>
              <a:t>(</a:t>
            </a:r>
            <a:r>
              <a:rPr lang="sr-Latn-RS" sz="1600" dirty="0">
                <a:solidFill>
                  <a:schemeClr val="accent1"/>
                </a:solidFill>
              </a:rPr>
              <a:t>100%</a:t>
            </a:r>
            <a:r>
              <a:rPr lang="sr-Latn-RS" sz="1600" dirty="0"/>
              <a:t> train)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silhouette score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0.7595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classification accuracy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100.00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endParaRPr lang="sr-Latn-RS" sz="16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inter-cluster 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16.8972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intra-cluster </a:t>
            </a:r>
            <a:r>
              <a:rPr lang="sr-Latn-R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sr-Latn-R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2.2231</a:t>
            </a:r>
            <a:endParaRPr lang="en-US" sz="1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5B7022-8617-36AA-FF65-13F8FC174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1654984"/>
            <a:ext cx="6833410" cy="35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anchor="ctr">
            <a:noAutofit/>
          </a:bodyPr>
          <a:lstStyle/>
          <a:p>
            <a:pPr algn="l"/>
            <a:r>
              <a:rPr lang="sr-Latn-RS" sz="8000" b="1" dirty="0"/>
              <a:t>Conclusions</a:t>
            </a:r>
            <a:endParaRPr lang="en-US" sz="8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05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A9B84-F2B5-AE84-5D68-5A2BF1AE9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600" dirty="0"/>
              <a:t>Optimal latent layer size:</a:t>
            </a:r>
          </a:p>
          <a:p>
            <a:pPr lvl="1"/>
            <a:r>
              <a:rPr lang="en-US" dirty="0"/>
              <a:t>64 (</a:t>
            </a:r>
            <a:r>
              <a:rPr lang="en-US" dirty="0">
                <a:solidFill>
                  <a:schemeClr val="accent3"/>
                </a:solidFill>
              </a:rPr>
              <a:t>PCA</a:t>
            </a:r>
            <a:r>
              <a:rPr lang="en-US" dirty="0"/>
              <a:t>), 128 (</a:t>
            </a:r>
            <a:r>
              <a:rPr lang="en-US" dirty="0">
                <a:solidFill>
                  <a:schemeClr val="accent3"/>
                </a:solidFill>
              </a:rPr>
              <a:t>UMAP</a:t>
            </a:r>
            <a:r>
              <a:rPr lang="en-US" dirty="0"/>
              <a:t>)</a:t>
            </a:r>
          </a:p>
          <a:p>
            <a:r>
              <a:rPr lang="en-US" sz="2600" dirty="0">
                <a:solidFill>
                  <a:schemeClr val="accent6"/>
                </a:solidFill>
              </a:rPr>
              <a:t>100% </a:t>
            </a:r>
            <a:r>
              <a:rPr lang="sr-Latn-RS" sz="2600" dirty="0"/>
              <a:t>val. cl. </a:t>
            </a:r>
            <a:r>
              <a:rPr lang="en-US" sz="2600" dirty="0"/>
              <a:t>accuracy when all data is used for autoencoder training</a:t>
            </a:r>
          </a:p>
          <a:p>
            <a:pPr lvl="1"/>
            <a:r>
              <a:rPr lang="sr-Latn-RS" dirty="0"/>
              <a:t> useful for subsequent ML ops when all class labels are predetermined</a:t>
            </a:r>
          </a:p>
          <a:p>
            <a:pPr lvl="2"/>
            <a:r>
              <a:rPr lang="sr-Latn-RS" dirty="0"/>
              <a:t>fully supervised training scenario</a:t>
            </a:r>
          </a:p>
          <a:p>
            <a:pPr lvl="2"/>
            <a:r>
              <a:rPr lang="sr-Latn-RS" dirty="0"/>
              <a:t>autoencoder should not be used for embeddings of previously unseen data (overtrain)</a:t>
            </a:r>
          </a:p>
          <a:p>
            <a:r>
              <a:rPr lang="sr-Latn-RS" sz="2600" dirty="0">
                <a:solidFill>
                  <a:schemeClr val="accent1"/>
                </a:solidFill>
              </a:rPr>
              <a:t>87.61%</a:t>
            </a:r>
            <a:r>
              <a:rPr lang="sr-Latn-RS" sz="2600" dirty="0"/>
              <a:t> val. cl. accuracy for both PCA and UMAP (10% validation data)</a:t>
            </a:r>
          </a:p>
          <a:p>
            <a:pPr lvl="1"/>
            <a:r>
              <a:rPr lang="sr-Latn-RS" sz="2200" dirty="0"/>
              <a:t>satisfactory for PoC</a:t>
            </a:r>
          </a:p>
          <a:p>
            <a:r>
              <a:rPr lang="sr-Latn-RS" sz="2600" dirty="0"/>
              <a:t>More complex structures could be employed for larger datasets</a:t>
            </a:r>
          </a:p>
          <a:p>
            <a:pPr lvl="1"/>
            <a:r>
              <a:rPr lang="sr-Latn-RS" dirty="0"/>
              <a:t>++layers, ++neurons, CNN, LSTM, etc.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52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Autoencoder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A9B84-F2B5-AE84-5D68-5A2BF1AE9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sz="2000" dirty="0"/>
              <a:t>T</a:t>
            </a:r>
            <a:r>
              <a:rPr lang="en-US" sz="2000" dirty="0"/>
              <a:t>rain a deep learning model based on an autoencoder to generate</a:t>
            </a:r>
            <a:r>
              <a:rPr lang="sr-Latn-RS" sz="2000" dirty="0"/>
              <a:t> </a:t>
            </a:r>
            <a:r>
              <a:rPr lang="en-US" sz="2000" dirty="0"/>
              <a:t>low-dimensional representations (embeddings) of gene expressions</a:t>
            </a:r>
            <a:r>
              <a:rPr lang="sr-Latn-RS" sz="2000" dirty="0"/>
              <a:t> (Linear + ReLU + Linear)</a:t>
            </a:r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A15E9D-8BB4-2C88-20EB-3A016A5525BE}"/>
              </a:ext>
            </a:extLst>
          </p:cNvPr>
          <p:cNvGrpSpPr/>
          <p:nvPr/>
        </p:nvGrpSpPr>
        <p:grpSpPr>
          <a:xfrm>
            <a:off x="3800118" y="3285622"/>
            <a:ext cx="4591763" cy="2267955"/>
            <a:chOff x="3729037" y="3428999"/>
            <a:chExt cx="4591763" cy="2267955"/>
          </a:xfrm>
        </p:grpSpPr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06F1C9A2-9A18-16CC-A75B-00562EF6E870}"/>
                </a:ext>
              </a:extLst>
            </p:cNvPr>
            <p:cNvSpPr/>
            <p:nvPr/>
          </p:nvSpPr>
          <p:spPr>
            <a:xfrm rot="5400000">
              <a:off x="3345799" y="3812239"/>
              <a:ext cx="2267953" cy="1501478"/>
            </a:xfrm>
            <a:prstGeom prst="trapezoid">
              <a:avLst>
                <a:gd name="adj" fmla="val 41296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3DC874A5-F4EC-8CE0-9E52-7ABEC5F75EE8}"/>
                </a:ext>
              </a:extLst>
            </p:cNvPr>
            <p:cNvSpPr/>
            <p:nvPr/>
          </p:nvSpPr>
          <p:spPr>
            <a:xfrm rot="5400000">
              <a:off x="5197597" y="4256965"/>
              <a:ext cx="922423" cy="611020"/>
            </a:xfrm>
            <a:prstGeom prst="trapezoid">
              <a:avLst>
                <a:gd name="adj" fmla="val 41296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C892E14-4FA4-830B-27EC-C373C0D5DA8E}"/>
                </a:ext>
              </a:extLst>
            </p:cNvPr>
            <p:cNvGrpSpPr/>
            <p:nvPr/>
          </p:nvGrpSpPr>
          <p:grpSpPr>
            <a:xfrm rot="10800000">
              <a:off x="6085515" y="3428999"/>
              <a:ext cx="2235285" cy="2267953"/>
              <a:chOff x="4422772" y="3791705"/>
              <a:chExt cx="2235285" cy="2267953"/>
            </a:xfrm>
          </p:grpSpPr>
          <p:sp>
            <p:nvSpPr>
              <p:cNvPr id="6" name="Trapezoid 5">
                <a:extLst>
                  <a:ext uri="{FF2B5EF4-FFF2-40B4-BE49-F238E27FC236}">
                    <a16:creationId xmlns:a16="http://schemas.microsoft.com/office/drawing/2014/main" id="{C6858AB4-CCAA-F660-97F8-000ABCE2F118}"/>
                  </a:ext>
                </a:extLst>
              </p:cNvPr>
              <p:cNvSpPr/>
              <p:nvPr/>
            </p:nvSpPr>
            <p:spPr>
              <a:xfrm rot="5400000">
                <a:off x="4039537" y="4174940"/>
                <a:ext cx="2267953" cy="1501483"/>
              </a:xfrm>
              <a:prstGeom prst="trapezoid">
                <a:avLst>
                  <a:gd name="adj" fmla="val 41296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23CDAEFD-49D1-F50B-64B3-F1574F2256B4}"/>
                  </a:ext>
                </a:extLst>
              </p:cNvPr>
              <p:cNvSpPr/>
              <p:nvPr/>
            </p:nvSpPr>
            <p:spPr>
              <a:xfrm rot="5400000">
                <a:off x="5891334" y="4619668"/>
                <a:ext cx="922423" cy="611022"/>
              </a:xfrm>
              <a:prstGeom prst="trapezoid">
                <a:avLst>
                  <a:gd name="adj" fmla="val 41296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BD5D2C7-C654-E69B-7947-538F2F8CDF88}"/>
              </a:ext>
            </a:extLst>
          </p:cNvPr>
          <p:cNvSpPr txBox="1"/>
          <p:nvPr/>
        </p:nvSpPr>
        <p:spPr>
          <a:xfrm rot="16200000">
            <a:off x="3182694" y="4234936"/>
            <a:ext cx="83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22468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99F59-2671-6E6A-DDFE-C36885FF8FC1}"/>
              </a:ext>
            </a:extLst>
          </p:cNvPr>
          <p:cNvSpPr txBox="1"/>
          <p:nvPr/>
        </p:nvSpPr>
        <p:spPr>
          <a:xfrm rot="16200000">
            <a:off x="8123277" y="4242604"/>
            <a:ext cx="83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22468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A51EB-3891-C2C9-DAD1-645818246063}"/>
              </a:ext>
            </a:extLst>
          </p:cNvPr>
          <p:cNvSpPr txBox="1"/>
          <p:nvPr/>
        </p:nvSpPr>
        <p:spPr>
          <a:xfrm rot="16200000">
            <a:off x="4681751" y="4249540"/>
            <a:ext cx="83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256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DAF082-D8D6-CF30-EA91-80DB3AF94CCD}"/>
              </a:ext>
            </a:extLst>
          </p:cNvPr>
          <p:cNvSpPr txBox="1"/>
          <p:nvPr/>
        </p:nvSpPr>
        <p:spPr>
          <a:xfrm rot="16200000">
            <a:off x="6619409" y="4242284"/>
            <a:ext cx="83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256</a:t>
            </a:r>
            <a:endParaRPr lang="en-US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BFB88C3-9D44-E52A-9C8E-2793973FF9B1}"/>
              </a:ext>
            </a:extLst>
          </p:cNvPr>
          <p:cNvCxnSpPr>
            <a:cxnSpLocks/>
            <a:stCxn id="5" idx="0"/>
            <a:endCxn id="17" idx="0"/>
          </p:cNvCxnSpPr>
          <p:nvPr/>
        </p:nvCxnSpPr>
        <p:spPr>
          <a:xfrm flipH="1">
            <a:off x="5770341" y="4419099"/>
            <a:ext cx="265059" cy="1333878"/>
          </a:xfrm>
          <a:prstGeom prst="bentConnector4">
            <a:avLst>
              <a:gd name="adj1" fmla="val -86245"/>
              <a:gd name="adj2" fmla="val 6145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366EDB-28F8-3301-1C68-D08276C6D802}"/>
              </a:ext>
            </a:extLst>
          </p:cNvPr>
          <p:cNvSpPr txBox="1"/>
          <p:nvPr/>
        </p:nvSpPr>
        <p:spPr>
          <a:xfrm>
            <a:off x="5047754" y="5752977"/>
            <a:ext cx="1445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embeddings</a:t>
            </a:r>
          </a:p>
          <a:p>
            <a:pPr algn="ctr"/>
            <a:r>
              <a:rPr lang="en-US" dirty="0"/>
              <a:t>(latent dim)</a:t>
            </a:r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5C6D1F23-44BC-7038-40C3-98E6A6E04154}"/>
              </a:ext>
            </a:extLst>
          </p:cNvPr>
          <p:cNvSpPr/>
          <p:nvPr/>
        </p:nvSpPr>
        <p:spPr>
          <a:xfrm rot="5400000">
            <a:off x="6348811" y="5900107"/>
            <a:ext cx="621373" cy="369333"/>
          </a:xfrm>
          <a:prstGeom prst="trapezoid">
            <a:avLst>
              <a:gd name="adj" fmla="val 4129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445CAA-68B2-5F9B-727A-8418A750195B}"/>
              </a:ext>
            </a:extLst>
          </p:cNvPr>
          <p:cNvSpPr txBox="1"/>
          <p:nvPr/>
        </p:nvSpPr>
        <p:spPr>
          <a:xfrm>
            <a:off x="6805699" y="5857900"/>
            <a:ext cx="36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5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55BCF3-58DE-5E45-10BD-676AACC16724}"/>
              </a:ext>
            </a:extLst>
          </p:cNvPr>
          <p:cNvSpPr txBox="1"/>
          <p:nvPr/>
        </p:nvSpPr>
        <p:spPr>
          <a:xfrm>
            <a:off x="7478189" y="5915863"/>
            <a:ext cx="150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labels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E177B7-9C20-13DE-0247-FA7D4213F10C}"/>
              </a:ext>
            </a:extLst>
          </p:cNvPr>
          <p:cNvSpPr/>
          <p:nvPr/>
        </p:nvSpPr>
        <p:spPr>
          <a:xfrm>
            <a:off x="3415103" y="3051633"/>
            <a:ext cx="761815" cy="274796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BE89E7-A09D-E270-98AF-A36DCB87E48C}"/>
              </a:ext>
            </a:extLst>
          </p:cNvPr>
          <p:cNvSpPr/>
          <p:nvPr/>
        </p:nvSpPr>
        <p:spPr>
          <a:xfrm>
            <a:off x="8030030" y="3018977"/>
            <a:ext cx="761815" cy="274796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2CA47E8-8122-D969-53D9-47A22AE4AD8E}"/>
              </a:ext>
            </a:extLst>
          </p:cNvPr>
          <p:cNvCxnSpPr>
            <a:stCxn id="21" idx="0"/>
            <a:endCxn id="22" idx="0"/>
          </p:cNvCxnSpPr>
          <p:nvPr/>
        </p:nvCxnSpPr>
        <p:spPr>
          <a:xfrm rot="5400000" flipH="1" flipV="1">
            <a:off x="6087146" y="727842"/>
            <a:ext cx="32656" cy="4614927"/>
          </a:xfrm>
          <a:prstGeom prst="bentConnector3">
            <a:avLst>
              <a:gd name="adj1" fmla="val 800024"/>
            </a:avLst>
          </a:prstGeom>
          <a:ln w="28575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8F03838-964B-C049-8668-70D903B635E0}"/>
              </a:ext>
            </a:extLst>
          </p:cNvPr>
          <p:cNvSpPr txBox="1"/>
          <p:nvPr/>
        </p:nvSpPr>
        <p:spPr>
          <a:xfrm>
            <a:off x="4272967" y="2436280"/>
            <a:ext cx="352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reconstruction loss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11D32C-E00A-1F28-7B2D-D6437585C53E}"/>
              </a:ext>
            </a:extLst>
          </p:cNvPr>
          <p:cNvSpPr txBox="1"/>
          <p:nvPr/>
        </p:nvSpPr>
        <p:spPr>
          <a:xfrm>
            <a:off x="5935523" y="6348050"/>
            <a:ext cx="352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classification (cross-entropy) loss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0650863-5FC7-82A1-8DE6-9A8652E2AC59}"/>
              </a:ext>
            </a:extLst>
          </p:cNvPr>
          <p:cNvCxnSpPr>
            <a:stCxn id="19" idx="3"/>
          </p:cNvCxnSpPr>
          <p:nvPr/>
        </p:nvCxnSpPr>
        <p:spPr>
          <a:xfrm>
            <a:off x="7175032" y="6042566"/>
            <a:ext cx="466107" cy="57963"/>
          </a:xfrm>
          <a:prstGeom prst="bentConnector3">
            <a:avLst/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96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6600" b="1" dirty="0">
                <a:solidFill>
                  <a:schemeClr val="accent6"/>
                </a:solidFill>
              </a:rPr>
              <a:t>Thank</a:t>
            </a:r>
            <a:r>
              <a:rPr lang="en-US" sz="6600" b="1" dirty="0"/>
              <a:t> </a:t>
            </a:r>
            <a:r>
              <a:rPr lang="en-US" sz="6600" dirty="0">
                <a:solidFill>
                  <a:schemeClr val="accent3"/>
                </a:solidFill>
              </a:rPr>
              <a:t>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9C5163-C20C-4544-B7B1-4C17B8DBE1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sr-Latn-RS" b="1" dirty="0"/>
              <a:t>www.branislavpopovic.com</a:t>
            </a:r>
          </a:p>
          <a:p>
            <a:pPr algn="l"/>
            <a:r>
              <a:rPr lang="sr-Latn-RS" b="1" dirty="0"/>
              <a:t>branislav.popovic@live.com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Autoencoder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A9B84-F2B5-AE84-5D68-5A2BF1AE9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/>
              <a:t>10</a:t>
            </a:r>
            <a:r>
              <a:rPr lang="en-US"/>
              <a:t>0 </a:t>
            </a:r>
            <a:r>
              <a:rPr lang="en-US" dirty="0"/>
              <a:t>epochs (max)</a:t>
            </a:r>
          </a:p>
          <a:p>
            <a:pPr lvl="1"/>
            <a:r>
              <a:rPr lang="en-US" dirty="0"/>
              <a:t>Stopping criterion based on </a:t>
            </a:r>
            <a:r>
              <a:rPr lang="en-US" b="1" dirty="0"/>
              <a:t>validation loss,</a:t>
            </a:r>
            <a:r>
              <a:rPr lang="en-US" dirty="0"/>
              <a:t> batch size </a:t>
            </a:r>
            <a:r>
              <a:rPr lang="en-US" dirty="0">
                <a:solidFill>
                  <a:schemeClr val="accent3"/>
                </a:solidFill>
              </a:rPr>
              <a:t>32</a:t>
            </a:r>
            <a:endParaRPr lang="sr-Latn-RS" dirty="0">
              <a:solidFill>
                <a:schemeClr val="accent3"/>
              </a:solidFill>
            </a:endParaRPr>
          </a:p>
          <a:p>
            <a:pPr lvl="1"/>
            <a:r>
              <a:rPr lang="sr-Latn-RS" dirty="0"/>
              <a:t>Training loss</a:t>
            </a:r>
            <a:endParaRPr lang="en-US" dirty="0"/>
          </a:p>
          <a:p>
            <a:pPr lvl="2"/>
            <a:r>
              <a:rPr lang="en-US" dirty="0"/>
              <a:t>Reconstruction criterion: </a:t>
            </a:r>
            <a:r>
              <a:rPr lang="en-US" dirty="0">
                <a:solidFill>
                  <a:schemeClr val="accent6"/>
                </a:solidFill>
              </a:rPr>
              <a:t>MSELoss</a:t>
            </a:r>
            <a:r>
              <a:rPr lang="sr-Latn-RS" dirty="0">
                <a:solidFill>
                  <a:schemeClr val="accent6"/>
                </a:solidFill>
              </a:rPr>
              <a:t>()</a:t>
            </a:r>
            <a:endParaRPr lang="en-US" dirty="0">
              <a:solidFill>
                <a:schemeClr val="accent6"/>
              </a:solidFill>
            </a:endParaRPr>
          </a:p>
          <a:p>
            <a:pPr lvl="2"/>
            <a:r>
              <a:rPr lang="en-US" dirty="0"/>
              <a:t>Classification criterion: </a:t>
            </a:r>
            <a:r>
              <a:rPr lang="en-US" dirty="0">
                <a:solidFill>
                  <a:schemeClr val="accent6"/>
                </a:solidFill>
              </a:rPr>
              <a:t>CrossEntropyLoss</a:t>
            </a:r>
            <a:r>
              <a:rPr lang="sr-Latn-RS" dirty="0">
                <a:solidFill>
                  <a:schemeClr val="accent6"/>
                </a:solidFill>
              </a:rPr>
              <a:t>()</a:t>
            </a:r>
            <a:endParaRPr lang="en-US" dirty="0">
              <a:solidFill>
                <a:schemeClr val="accent6"/>
              </a:solidFill>
            </a:endParaRPr>
          </a:p>
          <a:p>
            <a:pPr lvl="1"/>
            <a:r>
              <a:rPr lang="en-US" dirty="0"/>
              <a:t>Adam optimizer (learning rate </a:t>
            </a:r>
            <a:r>
              <a:rPr lang="en-US" dirty="0">
                <a:solidFill>
                  <a:schemeClr val="accent1"/>
                </a:solidFill>
              </a:rPr>
              <a:t>0.001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90% training, 10% validation</a:t>
            </a:r>
          </a:p>
          <a:p>
            <a:pPr lvl="1"/>
            <a:r>
              <a:rPr lang="en-US" dirty="0"/>
              <a:t>use of complete dataset -&gt; perfect classification, not generalizable</a:t>
            </a:r>
          </a:p>
          <a:p>
            <a:pPr lvl="2"/>
            <a:endParaRPr lang="sr-Latn-R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2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Quality of Embeddings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A9B84-F2B5-AE84-5D68-5A2BF1AE9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Project autoencoder embeddings onto 2 dimensions using </a:t>
            </a:r>
            <a:r>
              <a:rPr lang="en-US" sz="2400" dirty="0">
                <a:solidFill>
                  <a:schemeClr val="accent6"/>
                </a:solidFill>
              </a:rPr>
              <a:t>Principal Component Analysis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6"/>
                </a:solidFill>
              </a:rPr>
              <a:t>Uniform Manifold Approximation and Projection</a:t>
            </a:r>
            <a:r>
              <a:rPr lang="en-US" sz="2400" dirty="0"/>
              <a:t>.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PCA</a:t>
            </a:r>
            <a:r>
              <a:rPr lang="en-US" dirty="0"/>
              <a:t> is dimensionality reduction technique employing eigenvalue decomposition, using principal compo</a:t>
            </a:r>
            <a:r>
              <a:rPr lang="sr-Latn-RS" dirty="0"/>
              <a:t>n</a:t>
            </a:r>
            <a:r>
              <a:rPr lang="en-US" dirty="0"/>
              <a:t>ents (</a:t>
            </a:r>
            <a:r>
              <a:rPr lang="en-US" dirty="0">
                <a:solidFill>
                  <a:schemeClr val="accent1"/>
                </a:solidFill>
              </a:rPr>
              <a:t>eigenvectors</a:t>
            </a:r>
            <a:r>
              <a:rPr lang="en-US" dirty="0"/>
              <a:t>) representing the directions of maximum variance in the data.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UMAP</a:t>
            </a:r>
            <a:r>
              <a:rPr lang="en-US" dirty="0"/>
              <a:t> is a nonlinear dimensionality reduction technique preserving both local and global structure of high-dimensional data in a low-dimensional space by constructing a </a:t>
            </a:r>
            <a:r>
              <a:rPr lang="en-US" dirty="0">
                <a:solidFill>
                  <a:schemeClr val="accent1"/>
                </a:solidFill>
              </a:rPr>
              <a:t>high-dimensional fuzzy topological representation </a:t>
            </a:r>
            <a:r>
              <a:rPr lang="en-US" dirty="0"/>
              <a:t>of the data and optimally embedding this representation into a lower-dimensional space through a combination of repulsive and attractive forces.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10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 Estimates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A9B84-F2B5-AE84-5D68-5A2BF1AE9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Silhouette score </a:t>
            </a:r>
            <a:r>
              <a:rPr lang="en-US" dirty="0"/>
              <a:t>[-1, 1] </a:t>
            </a:r>
            <a:r>
              <a:rPr lang="en-US" dirty="0">
                <a:solidFill>
                  <a:schemeClr val="accent1"/>
                </a:solidFill>
              </a:rPr>
              <a:t>↑</a:t>
            </a:r>
          </a:p>
          <a:p>
            <a:pPr lvl="1"/>
            <a:r>
              <a:rPr lang="en-US" dirty="0"/>
              <a:t>measures how similar an object is to its cluster (cohesion) compared to other clusters (separation)</a:t>
            </a:r>
          </a:p>
          <a:p>
            <a:r>
              <a:rPr lang="en-US" dirty="0">
                <a:solidFill>
                  <a:schemeClr val="accent1"/>
                </a:solidFill>
              </a:rPr>
              <a:t>Classification accuracy </a:t>
            </a:r>
            <a:r>
              <a:rPr lang="en-US" dirty="0"/>
              <a:t>[</a:t>
            </a:r>
            <a:r>
              <a:rPr lang="sr-Latn-RS" dirty="0"/>
              <a:t>val. set, </a:t>
            </a:r>
            <a:r>
              <a:rPr lang="en-US" dirty="0"/>
              <a:t>%] </a:t>
            </a:r>
            <a:r>
              <a:rPr lang="en-US" dirty="0">
                <a:solidFill>
                  <a:schemeClr val="accent1"/>
                </a:solidFill>
              </a:rPr>
              <a:t>↑</a:t>
            </a:r>
          </a:p>
          <a:p>
            <a:pPr lvl="1"/>
            <a:r>
              <a:rPr lang="en-US" dirty="0"/>
              <a:t>logistic regression (max 1000 iterations)</a:t>
            </a:r>
            <a:endParaRPr lang="sr-Latn-RS" dirty="0"/>
          </a:p>
          <a:p>
            <a:r>
              <a:rPr lang="sr-Latn-RS" dirty="0">
                <a:solidFill>
                  <a:schemeClr val="accent3"/>
                </a:solidFill>
              </a:rPr>
              <a:t>Cluster distances</a:t>
            </a:r>
            <a:endParaRPr lang="en-US" dirty="0">
              <a:solidFill>
                <a:schemeClr val="accent3"/>
              </a:solidFill>
            </a:endParaRPr>
          </a:p>
          <a:p>
            <a:pPr lvl="1"/>
            <a:r>
              <a:rPr lang="en-US" b="1" dirty="0"/>
              <a:t>Inter-cluster distance </a:t>
            </a:r>
            <a:r>
              <a:rPr lang="en-US" dirty="0"/>
              <a:t>(average distance to points in other clusters) </a:t>
            </a:r>
            <a:r>
              <a:rPr lang="en-US" dirty="0">
                <a:solidFill>
                  <a:schemeClr val="accent1"/>
                </a:solidFill>
              </a:rPr>
              <a:t>↑</a:t>
            </a:r>
          </a:p>
          <a:p>
            <a:pPr lvl="1"/>
            <a:r>
              <a:rPr lang="en-US" b="1" dirty="0"/>
              <a:t>Intra-cluster distance </a:t>
            </a:r>
            <a:r>
              <a:rPr lang="en-US" dirty="0"/>
              <a:t>(average distance within </a:t>
            </a:r>
            <a:r>
              <a:rPr lang="sr-Latn-RS" dirty="0"/>
              <a:t>the</a:t>
            </a:r>
            <a:r>
              <a:rPr lang="en-US" dirty="0"/>
              <a:t> cluster) </a:t>
            </a:r>
            <a:r>
              <a:rPr lang="en-US" dirty="0">
                <a:solidFill>
                  <a:schemeClr val="accent3"/>
                </a:solidFill>
              </a:rPr>
              <a:t>↓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69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Enhance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A9B84-F2B5-AE84-5D68-5A2BF1AE9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>
                <a:solidFill>
                  <a:schemeClr val="accent6"/>
                </a:solidFill>
              </a:rPr>
              <a:t>Hypothesis</a:t>
            </a:r>
            <a:r>
              <a:rPr lang="sr-Latn-RS" dirty="0"/>
              <a:t>:</a:t>
            </a:r>
          </a:p>
          <a:p>
            <a:pPr lvl="1"/>
            <a:r>
              <a:rPr lang="en-US" dirty="0"/>
              <a:t>cell type is corelated with coordinate information</a:t>
            </a:r>
            <a:r>
              <a:rPr lang="sr-Latn-RS" dirty="0"/>
              <a:t> (position of each cell)</a:t>
            </a:r>
            <a:endParaRPr lang="en-US" dirty="0"/>
          </a:p>
          <a:p>
            <a:pPr lvl="2"/>
            <a:endParaRPr lang="en-US" dirty="0"/>
          </a:p>
          <a:p>
            <a:r>
              <a:rPr lang="sr-Latn-RS" dirty="0">
                <a:solidFill>
                  <a:schemeClr val="accent3"/>
                </a:solidFill>
              </a:rPr>
              <a:t>Idea</a:t>
            </a:r>
            <a:r>
              <a:rPr lang="sr-Latn-RS" dirty="0"/>
              <a:t>:</a:t>
            </a:r>
          </a:p>
          <a:p>
            <a:pPr lvl="1"/>
            <a:r>
              <a:rPr lang="en-US" dirty="0"/>
              <a:t>incorporate cell coordinate information (if available) into the training process </a:t>
            </a:r>
            <a:endParaRPr lang="sr-Latn-RS" dirty="0"/>
          </a:p>
          <a:p>
            <a:pPr lvl="1"/>
            <a:r>
              <a:rPr lang="sr-Latn-RS" dirty="0"/>
              <a:t>e.g., </a:t>
            </a:r>
            <a:r>
              <a:rPr lang="en-US" dirty="0">
                <a:solidFill>
                  <a:schemeClr val="accent1"/>
                </a:solidFill>
              </a:rPr>
              <a:t>concatenate the cell coordinates </a:t>
            </a:r>
            <a:r>
              <a:rPr lang="en-US" dirty="0"/>
              <a:t>(obtained from spatial transcriptomics or other spatial information) with the gene expression data as additional features and train the autoencoder on augmented data</a:t>
            </a:r>
            <a:endParaRPr lang="sr-Latn-RS" dirty="0"/>
          </a:p>
          <a:p>
            <a:pPr lvl="1"/>
            <a:r>
              <a:rPr lang="sr-Latn-RS" dirty="0"/>
              <a:t>t</a:t>
            </a:r>
            <a:r>
              <a:rPr lang="en-US" dirty="0"/>
              <a:t>his can potentially help the autoencoder </a:t>
            </a:r>
            <a:r>
              <a:rPr lang="sr-Latn-RS" dirty="0"/>
              <a:t>to </a:t>
            </a:r>
            <a:r>
              <a:rPr lang="en-US" dirty="0"/>
              <a:t>learn more informative representations that capture both spatial and gene expression patterns simultaneously, leading to more meaningful embeddings</a:t>
            </a:r>
          </a:p>
        </p:txBody>
      </p:sp>
    </p:spTree>
    <p:extLst>
      <p:ext uri="{BB962C8B-B14F-4D97-AF65-F5344CB8AC3E}">
        <p14:creationId xmlns:p14="http://schemas.microsoft.com/office/powerpoint/2010/main" val="10122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anchor="ctr">
            <a:noAutofit/>
          </a:bodyPr>
          <a:lstStyle/>
          <a:p>
            <a:pPr algn="l"/>
            <a:r>
              <a:rPr lang="sr-Latn-RS" sz="8000" b="1" dirty="0"/>
              <a:t>PCA </a:t>
            </a:r>
            <a:r>
              <a:rPr lang="sr-Latn-RS" sz="8000" b="1" dirty="0">
                <a:solidFill>
                  <a:schemeClr val="accent1"/>
                </a:solidFill>
              </a:rPr>
              <a:t>Embeddings</a:t>
            </a:r>
            <a:br>
              <a:rPr lang="sr-Latn-RS" sz="8000" b="1" dirty="0"/>
            </a:br>
            <a:r>
              <a:rPr lang="sr-Latn-RS" sz="4400" b="1" dirty="0">
                <a:solidFill>
                  <a:schemeClr val="accent3">
                    <a:lumMod val="75000"/>
                  </a:schemeClr>
                </a:solidFill>
              </a:rPr>
              <a:t>Test Results</a:t>
            </a:r>
            <a:endParaRPr lang="en-US" sz="80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23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39F89-A7C7-D85A-3EA9-C567D6AA0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599" y="643468"/>
            <a:ext cx="3286125" cy="16227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Baseline</a:t>
            </a:r>
            <a:r>
              <a:rPr lang="sr-Latn-RS" sz="3600" dirty="0">
                <a:solidFill>
                  <a:schemeClr val="tx1"/>
                </a:solidFill>
              </a:rPr>
              <a:t> Results </a:t>
            </a:r>
            <a:r>
              <a:rPr lang="en-US" sz="3600" dirty="0">
                <a:solidFill>
                  <a:schemeClr val="tx1"/>
                </a:solidFill>
              </a:rPr>
              <a:t>(</a:t>
            </a:r>
            <a:r>
              <a:rPr lang="sr-Latn-RS" sz="3600" dirty="0">
                <a:solidFill>
                  <a:schemeClr val="accent6"/>
                </a:solidFill>
              </a:rPr>
              <a:t>PCA</a:t>
            </a:r>
            <a:r>
              <a:rPr lang="en-US" sz="3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3" name="Content Placeholder 12" descr="A colorful dots in a line&#10;&#10;Description automatically generated with medium confidence">
            <a:extLst>
              <a:ext uri="{FF2B5EF4-FFF2-40B4-BE49-F238E27FC236}">
                <a16:creationId xmlns:a16="http://schemas.microsoft.com/office/drawing/2014/main" id="{9BF16794-B151-6BBD-3C1E-FD6033527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8" y="1660853"/>
            <a:ext cx="6833412" cy="35362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0CA597-25F3-729C-B856-4E3F22CE55BE}"/>
              </a:ext>
            </a:extLst>
          </p:cNvPr>
          <p:cNvSpPr txBox="1"/>
          <p:nvPr/>
        </p:nvSpPr>
        <p:spPr>
          <a:xfrm>
            <a:off x="8610599" y="2402733"/>
            <a:ext cx="2944151" cy="377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r-Latn-RS" sz="1600" b="1" dirty="0">
                <a:solidFill>
                  <a:schemeClr val="accent3"/>
                </a:solidFill>
              </a:rPr>
              <a:t>No autoencoder</a:t>
            </a:r>
            <a:endParaRPr lang="sr-Latn-RS" sz="1600" dirty="0">
              <a:solidFill>
                <a:schemeClr val="accent3"/>
              </a:solidFill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silhouette score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0.1896</a:t>
            </a:r>
            <a:endParaRPr lang="sr-Latn-RS" sz="16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classification accuracy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67</a:t>
            </a:r>
            <a:r>
              <a:rPr lang="sr-Latn-R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sz="16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26%</a:t>
            </a:r>
            <a:endParaRPr lang="sr-Latn-RS" sz="16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inter-cluster 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0.2296</a:t>
            </a:r>
            <a:endParaRPr lang="sr-Latn-RS" sz="16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intra-cluster </a:t>
            </a:r>
            <a:r>
              <a:rPr lang="sr-Latn-RS" sz="1600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distance</a:t>
            </a: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: </a:t>
            </a:r>
            <a:br>
              <a:rPr lang="sr-Latn-R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</a:br>
            <a:r>
              <a:rPr lang="en-US" sz="1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0.0913</a:t>
            </a:r>
          </a:p>
        </p:txBody>
      </p:sp>
    </p:spTree>
    <p:extLst>
      <p:ext uri="{BB962C8B-B14F-4D97-AF65-F5344CB8AC3E}">
        <p14:creationId xmlns:p14="http://schemas.microsoft.com/office/powerpoint/2010/main" val="138210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pth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1B8520-39D0-4E39-88E2-3CE8E9A6E44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268</TotalTime>
  <Words>1168</Words>
  <Application>Microsoft Office PowerPoint</Application>
  <PresentationFormat>Widescreen</PresentationFormat>
  <Paragraphs>176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Corbel</vt:lpstr>
      <vt:lpstr>Depth</vt:lpstr>
      <vt:lpstr>Cell Type Embeddings Test 7 / Branislav Popović</vt:lpstr>
      <vt:lpstr>Dataset Analysis</vt:lpstr>
      <vt:lpstr>Autoencoder Architecture</vt:lpstr>
      <vt:lpstr>Autoencoder Training</vt:lpstr>
      <vt:lpstr>Quality of Embeddings</vt:lpstr>
      <vt:lpstr>Objective Estimates</vt:lpstr>
      <vt:lpstr>Enhance Embeddings</vt:lpstr>
      <vt:lpstr>PCA Embeddings Test Results</vt:lpstr>
      <vt:lpstr>Baseline Results (PCA)</vt:lpstr>
      <vt:lpstr>Autoencoder Results (PCA)</vt:lpstr>
      <vt:lpstr>Autoencoder Results (PCA)</vt:lpstr>
      <vt:lpstr>Autoencoder Results (PCA)</vt:lpstr>
      <vt:lpstr>Autoencoder Results (PCA)</vt:lpstr>
      <vt:lpstr>Autoencoder Results (PCA)</vt:lpstr>
      <vt:lpstr>Autoencoder Results (PCA)</vt:lpstr>
      <vt:lpstr>PCA Charts</vt:lpstr>
      <vt:lpstr>Autoencoder Results (PCA)</vt:lpstr>
      <vt:lpstr>UMAP Embeddings Test Results</vt:lpstr>
      <vt:lpstr>Baseline Results (UMAP)</vt:lpstr>
      <vt:lpstr>Autoencoder Results (UMAP)</vt:lpstr>
      <vt:lpstr>Autoencoder Results (UMAP)</vt:lpstr>
      <vt:lpstr>Autoencoder Results (UMAP)</vt:lpstr>
      <vt:lpstr>Autoencoder Results (UMAP)</vt:lpstr>
      <vt:lpstr>Autoencoder Results (UMAP)</vt:lpstr>
      <vt:lpstr>Autoencoder Results (UMAP)</vt:lpstr>
      <vt:lpstr>UMAP Charts</vt:lpstr>
      <vt:lpstr>Autoencoder Results (UMAP)</vt:lpstr>
      <vt:lpstr>Conclusions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Design</dc:title>
  <dc:creator>Branislav Popović</dc:creator>
  <cp:lastModifiedBy>Branislav Popović</cp:lastModifiedBy>
  <cp:revision>20</cp:revision>
  <dcterms:created xsi:type="dcterms:W3CDTF">2024-05-07T20:17:41Z</dcterms:created>
  <dcterms:modified xsi:type="dcterms:W3CDTF">2024-05-08T10:14:56Z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